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2" r:id="rId2"/>
    <p:sldId id="283" r:id="rId3"/>
    <p:sldId id="284" r:id="rId4"/>
    <p:sldId id="285" r:id="rId5"/>
    <p:sldId id="286" r:id="rId6"/>
    <p:sldId id="287" r:id="rId7"/>
    <p:sldId id="288" r:id="rId8"/>
    <p:sldId id="289" r:id="rId9"/>
    <p:sldId id="290" r:id="rId10"/>
    <p:sldId id="291" r:id="rId11"/>
    <p:sldId id="292" r:id="rId12"/>
    <p:sldId id="293" r:id="rId13"/>
    <p:sldId id="294" r:id="rId14"/>
    <p:sldId id="296" r:id="rId15"/>
    <p:sldId id="297" r:id="rId16"/>
    <p:sldId id="298" r:id="rId17"/>
    <p:sldId id="302" r:id="rId18"/>
    <p:sldId id="299" r:id="rId19"/>
    <p:sldId id="300" r:id="rId20"/>
    <p:sldId id="301" r:id="rId21"/>
    <p:sldId id="322" r:id="rId22"/>
    <p:sldId id="323" r:id="rId23"/>
    <p:sldId id="303" r:id="rId24"/>
    <p:sldId id="304" r:id="rId25"/>
    <p:sldId id="305" r:id="rId26"/>
    <p:sldId id="306" r:id="rId27"/>
    <p:sldId id="307" r:id="rId28"/>
    <p:sldId id="308" r:id="rId29"/>
    <p:sldId id="309" r:id="rId30"/>
    <p:sldId id="310" r:id="rId31"/>
    <p:sldId id="312" r:id="rId32"/>
    <p:sldId id="311" r:id="rId33"/>
    <p:sldId id="313" r:id="rId34"/>
    <p:sldId id="317" r:id="rId35"/>
    <p:sldId id="315" r:id="rId36"/>
    <p:sldId id="316" r:id="rId37"/>
    <p:sldId id="318" r:id="rId38"/>
    <p:sldId id="319" r:id="rId39"/>
    <p:sldId id="320" r:id="rId40"/>
    <p:sldId id="321" r:id="rId41"/>
  </p:sldIdLst>
  <p:sldSz cx="9144000" cy="6858000" type="screen4x3"/>
  <p:notesSz cx="6858000" cy="9144000"/>
  <p:defaultTextStyle>
    <a:defPPr>
      <a:defRPr lang="zh-TW"/>
    </a:defPPr>
    <a:lvl1pPr algn="l" rtl="0" fontAlgn="base">
      <a:spcBef>
        <a:spcPct val="0"/>
      </a:spcBef>
      <a:spcAft>
        <a:spcPct val="0"/>
      </a:spcAft>
      <a:defRPr kumimoji="1" kern="1200">
        <a:solidFill>
          <a:schemeClr val="tx1"/>
        </a:solidFill>
        <a:latin typeface="Arial" charset="0"/>
        <a:ea typeface="新細明體" pitchFamily="18" charset="-120"/>
        <a:cs typeface="+mn-cs"/>
      </a:defRPr>
    </a:lvl1pPr>
    <a:lvl2pPr marL="457200" algn="l" rtl="0" fontAlgn="base">
      <a:spcBef>
        <a:spcPct val="0"/>
      </a:spcBef>
      <a:spcAft>
        <a:spcPct val="0"/>
      </a:spcAft>
      <a:defRPr kumimoji="1" kern="1200">
        <a:solidFill>
          <a:schemeClr val="tx1"/>
        </a:solidFill>
        <a:latin typeface="Arial" charset="0"/>
        <a:ea typeface="新細明體" pitchFamily="18" charset="-120"/>
        <a:cs typeface="+mn-cs"/>
      </a:defRPr>
    </a:lvl2pPr>
    <a:lvl3pPr marL="914400" algn="l" rtl="0" fontAlgn="base">
      <a:spcBef>
        <a:spcPct val="0"/>
      </a:spcBef>
      <a:spcAft>
        <a:spcPct val="0"/>
      </a:spcAft>
      <a:defRPr kumimoji="1" kern="1200">
        <a:solidFill>
          <a:schemeClr val="tx1"/>
        </a:solidFill>
        <a:latin typeface="Arial" charset="0"/>
        <a:ea typeface="新細明體" pitchFamily="18" charset="-120"/>
        <a:cs typeface="+mn-cs"/>
      </a:defRPr>
    </a:lvl3pPr>
    <a:lvl4pPr marL="1371600" algn="l" rtl="0" fontAlgn="base">
      <a:spcBef>
        <a:spcPct val="0"/>
      </a:spcBef>
      <a:spcAft>
        <a:spcPct val="0"/>
      </a:spcAft>
      <a:defRPr kumimoji="1" kern="1200">
        <a:solidFill>
          <a:schemeClr val="tx1"/>
        </a:solidFill>
        <a:latin typeface="Arial" charset="0"/>
        <a:ea typeface="新細明體" pitchFamily="18" charset="-120"/>
        <a:cs typeface="+mn-cs"/>
      </a:defRPr>
    </a:lvl4pPr>
    <a:lvl5pPr marL="1828800" algn="l" rtl="0" fontAlgn="base">
      <a:spcBef>
        <a:spcPct val="0"/>
      </a:spcBef>
      <a:spcAft>
        <a:spcPct val="0"/>
      </a:spcAft>
      <a:defRPr kumimoji="1" kern="1200">
        <a:solidFill>
          <a:schemeClr val="tx1"/>
        </a:solidFill>
        <a:latin typeface="Arial" charset="0"/>
        <a:ea typeface="新細明體" pitchFamily="18" charset="-120"/>
        <a:cs typeface="+mn-cs"/>
      </a:defRPr>
    </a:lvl5pPr>
    <a:lvl6pPr marL="2286000" algn="l" defTabSz="914400" rtl="0" eaLnBrk="1" latinLnBrk="0" hangingPunct="1">
      <a:defRPr kumimoji="1" kern="1200">
        <a:solidFill>
          <a:schemeClr val="tx1"/>
        </a:solidFill>
        <a:latin typeface="Arial" charset="0"/>
        <a:ea typeface="新細明體" pitchFamily="18" charset="-120"/>
        <a:cs typeface="+mn-cs"/>
      </a:defRPr>
    </a:lvl6pPr>
    <a:lvl7pPr marL="2743200" algn="l" defTabSz="914400" rtl="0" eaLnBrk="1" latinLnBrk="0" hangingPunct="1">
      <a:defRPr kumimoji="1" kern="1200">
        <a:solidFill>
          <a:schemeClr val="tx1"/>
        </a:solidFill>
        <a:latin typeface="Arial" charset="0"/>
        <a:ea typeface="新細明體" pitchFamily="18" charset="-120"/>
        <a:cs typeface="+mn-cs"/>
      </a:defRPr>
    </a:lvl7pPr>
    <a:lvl8pPr marL="3200400" algn="l" defTabSz="914400" rtl="0" eaLnBrk="1" latinLnBrk="0" hangingPunct="1">
      <a:defRPr kumimoji="1" kern="1200">
        <a:solidFill>
          <a:schemeClr val="tx1"/>
        </a:solidFill>
        <a:latin typeface="Arial" charset="0"/>
        <a:ea typeface="新細明體" pitchFamily="18" charset="-120"/>
        <a:cs typeface="+mn-cs"/>
      </a:defRPr>
    </a:lvl8pPr>
    <a:lvl9pPr marL="3657600" algn="l" defTabSz="914400" rtl="0" eaLnBrk="1" latinLnBrk="0" hangingPunct="1">
      <a:defRPr kumimoji="1" kern="1200">
        <a:solidFill>
          <a:schemeClr val="tx1"/>
        </a:solidFill>
        <a:latin typeface="Arial" charset="0"/>
        <a:ea typeface="新細明體" pitchFamily="18" charset="-120"/>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99"/>
    <a:srgbClr val="CCFFCC"/>
    <a:srgbClr val="CCFF99"/>
    <a:srgbClr val="66FF33"/>
    <a:srgbClr val="FF3300"/>
    <a:srgbClr val="CC3300"/>
    <a:srgbClr val="0000FF"/>
    <a:srgbClr val="EAEAEA"/>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ltLang="zh-TW"/>
          </a:p>
        </p:txBody>
      </p:sp>
      <p:sp>
        <p:nvSpPr>
          <p:cNvPr id="5" name="Footer Placeholder 4"/>
          <p:cNvSpPr>
            <a:spLocks noGrp="1"/>
          </p:cNvSpPr>
          <p:nvPr>
            <p:ph type="ftr" sz="quarter" idx="11"/>
          </p:nvPr>
        </p:nvSpPr>
        <p:spPr/>
        <p:txBody>
          <a:bodyPr/>
          <a:lstStyle>
            <a:lvl1pPr>
              <a:defRPr/>
            </a:lvl1pPr>
          </a:lstStyle>
          <a:p>
            <a:endParaRPr lang="en-US" altLang="zh-TW"/>
          </a:p>
        </p:txBody>
      </p:sp>
      <p:sp>
        <p:nvSpPr>
          <p:cNvPr id="6" name="Slide Number Placeholder 5"/>
          <p:cNvSpPr>
            <a:spLocks noGrp="1"/>
          </p:cNvSpPr>
          <p:nvPr>
            <p:ph type="sldNum" sz="quarter" idx="12"/>
          </p:nvPr>
        </p:nvSpPr>
        <p:spPr/>
        <p:txBody>
          <a:bodyPr/>
          <a:lstStyle>
            <a:lvl1pPr>
              <a:defRPr/>
            </a:lvl1pPr>
          </a:lstStyle>
          <a:p>
            <a:fld id="{7C5C9E62-2B5F-4FC2-BA2D-46FC8E0CA650}" type="slidenum">
              <a:rPr lang="en-US" altLang="zh-TW"/>
              <a:pPr/>
              <a:t>‹#›</a:t>
            </a:fld>
            <a:endParaRPr lang="en-US" altLang="zh-TW"/>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zh-TW"/>
          </a:p>
        </p:txBody>
      </p:sp>
      <p:sp>
        <p:nvSpPr>
          <p:cNvPr id="5" name="Footer Placeholder 4"/>
          <p:cNvSpPr>
            <a:spLocks noGrp="1"/>
          </p:cNvSpPr>
          <p:nvPr>
            <p:ph type="ftr" sz="quarter" idx="11"/>
          </p:nvPr>
        </p:nvSpPr>
        <p:spPr/>
        <p:txBody>
          <a:bodyPr/>
          <a:lstStyle>
            <a:lvl1pPr>
              <a:defRPr/>
            </a:lvl1pPr>
          </a:lstStyle>
          <a:p>
            <a:endParaRPr lang="en-US" altLang="zh-TW"/>
          </a:p>
        </p:txBody>
      </p:sp>
      <p:sp>
        <p:nvSpPr>
          <p:cNvPr id="6" name="Slide Number Placeholder 5"/>
          <p:cNvSpPr>
            <a:spLocks noGrp="1"/>
          </p:cNvSpPr>
          <p:nvPr>
            <p:ph type="sldNum" sz="quarter" idx="12"/>
          </p:nvPr>
        </p:nvSpPr>
        <p:spPr/>
        <p:txBody>
          <a:bodyPr/>
          <a:lstStyle>
            <a:lvl1pPr>
              <a:defRPr/>
            </a:lvl1pPr>
          </a:lstStyle>
          <a:p>
            <a:fld id="{9E9396D7-F53C-4917-B36F-EBB99F5B5572}" type="slidenum">
              <a:rPr lang="en-US" altLang="zh-TW"/>
              <a:pPr/>
              <a:t>‹#›</a:t>
            </a:fld>
            <a:endParaRPr lang="en-US" altLang="zh-TW"/>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zh-TW"/>
          </a:p>
        </p:txBody>
      </p:sp>
      <p:sp>
        <p:nvSpPr>
          <p:cNvPr id="5" name="Footer Placeholder 4"/>
          <p:cNvSpPr>
            <a:spLocks noGrp="1"/>
          </p:cNvSpPr>
          <p:nvPr>
            <p:ph type="ftr" sz="quarter" idx="11"/>
          </p:nvPr>
        </p:nvSpPr>
        <p:spPr/>
        <p:txBody>
          <a:bodyPr/>
          <a:lstStyle>
            <a:lvl1pPr>
              <a:defRPr/>
            </a:lvl1pPr>
          </a:lstStyle>
          <a:p>
            <a:endParaRPr lang="en-US" altLang="zh-TW"/>
          </a:p>
        </p:txBody>
      </p:sp>
      <p:sp>
        <p:nvSpPr>
          <p:cNvPr id="6" name="Slide Number Placeholder 5"/>
          <p:cNvSpPr>
            <a:spLocks noGrp="1"/>
          </p:cNvSpPr>
          <p:nvPr>
            <p:ph type="sldNum" sz="quarter" idx="12"/>
          </p:nvPr>
        </p:nvSpPr>
        <p:spPr/>
        <p:txBody>
          <a:bodyPr/>
          <a:lstStyle>
            <a:lvl1pPr>
              <a:defRPr/>
            </a:lvl1pPr>
          </a:lstStyle>
          <a:p>
            <a:fld id="{A887917D-D49D-47C9-84A6-74218B2A6186}" type="slidenum">
              <a:rPr lang="en-US" altLang="zh-TW"/>
              <a:pPr/>
              <a:t>‹#›</a:t>
            </a:fld>
            <a:endParaRPr lang="en-US" altLang="zh-TW"/>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OverTx" preserve="1">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457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5"/>
          <p:cNvSpPr>
            <a:spLocks noGrp="1"/>
          </p:cNvSpPr>
          <p:nvPr>
            <p:ph type="dt" sz="half" idx="10"/>
          </p:nvPr>
        </p:nvSpPr>
        <p:spPr>
          <a:xfrm>
            <a:off x="457200" y="6245225"/>
            <a:ext cx="2133600" cy="476250"/>
          </a:xfrm>
        </p:spPr>
        <p:txBody>
          <a:bodyPr/>
          <a:lstStyle>
            <a:lvl1pPr>
              <a:defRPr/>
            </a:lvl1pPr>
          </a:lstStyle>
          <a:p>
            <a:endParaRPr lang="en-US" altLang="zh-TW"/>
          </a:p>
        </p:txBody>
      </p:sp>
      <p:sp>
        <p:nvSpPr>
          <p:cNvPr id="7" name="Footer Placeholder 6"/>
          <p:cNvSpPr>
            <a:spLocks noGrp="1"/>
          </p:cNvSpPr>
          <p:nvPr>
            <p:ph type="ftr" sz="quarter" idx="11"/>
          </p:nvPr>
        </p:nvSpPr>
        <p:spPr>
          <a:xfrm>
            <a:off x="3124200" y="6245225"/>
            <a:ext cx="2895600" cy="476250"/>
          </a:xfrm>
        </p:spPr>
        <p:txBody>
          <a:bodyPr/>
          <a:lstStyle>
            <a:lvl1pPr>
              <a:defRPr/>
            </a:lvl1pPr>
          </a:lstStyle>
          <a:p>
            <a:endParaRPr lang="en-US" altLang="zh-TW"/>
          </a:p>
        </p:txBody>
      </p:sp>
      <p:sp>
        <p:nvSpPr>
          <p:cNvPr id="8" name="Slide Number Placeholder 7"/>
          <p:cNvSpPr>
            <a:spLocks noGrp="1"/>
          </p:cNvSpPr>
          <p:nvPr>
            <p:ph type="sldNum" sz="quarter" idx="12"/>
          </p:nvPr>
        </p:nvSpPr>
        <p:spPr>
          <a:xfrm>
            <a:off x="6553200" y="6245225"/>
            <a:ext cx="2133600" cy="476250"/>
          </a:xfrm>
        </p:spPr>
        <p:txBody>
          <a:bodyPr/>
          <a:lstStyle>
            <a:lvl1pPr>
              <a:defRPr/>
            </a:lvl1pPr>
          </a:lstStyle>
          <a:p>
            <a:fld id="{865E413B-2487-4E16-ADD4-B34617D7ADB9}" type="slidenum">
              <a:rPr lang="en-US" altLang="zh-TW"/>
              <a:pPr/>
              <a:t>‹#›</a:t>
            </a:fld>
            <a:endParaRPr lang="en-US" altLang="zh-TW"/>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ltLang="zh-TW"/>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ltLang="zh-TW"/>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E4F5E75E-52CF-4990-978E-2F63A75ABCF8}" type="slidenum">
              <a:rPr lang="en-US" altLang="zh-TW"/>
              <a:pPr/>
              <a:t>‹#›</a:t>
            </a:fld>
            <a:endParaRPr lang="en-US" altLang="zh-TW"/>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zh-TW"/>
          </a:p>
        </p:txBody>
      </p:sp>
      <p:sp>
        <p:nvSpPr>
          <p:cNvPr id="5" name="Footer Placeholder 4"/>
          <p:cNvSpPr>
            <a:spLocks noGrp="1"/>
          </p:cNvSpPr>
          <p:nvPr>
            <p:ph type="ftr" sz="quarter" idx="11"/>
          </p:nvPr>
        </p:nvSpPr>
        <p:spPr/>
        <p:txBody>
          <a:bodyPr/>
          <a:lstStyle>
            <a:lvl1pPr>
              <a:defRPr/>
            </a:lvl1pPr>
          </a:lstStyle>
          <a:p>
            <a:endParaRPr lang="en-US" altLang="zh-TW"/>
          </a:p>
        </p:txBody>
      </p:sp>
      <p:sp>
        <p:nvSpPr>
          <p:cNvPr id="6" name="Slide Number Placeholder 5"/>
          <p:cNvSpPr>
            <a:spLocks noGrp="1"/>
          </p:cNvSpPr>
          <p:nvPr>
            <p:ph type="sldNum" sz="quarter" idx="12"/>
          </p:nvPr>
        </p:nvSpPr>
        <p:spPr/>
        <p:txBody>
          <a:bodyPr/>
          <a:lstStyle>
            <a:lvl1pPr>
              <a:defRPr/>
            </a:lvl1pPr>
          </a:lstStyle>
          <a:p>
            <a:fld id="{1B01E34E-FF56-4A07-8750-A8D98324317F}" type="slidenum">
              <a:rPr lang="en-US" altLang="zh-TW"/>
              <a:pPr/>
              <a:t>‹#›</a:t>
            </a:fld>
            <a:endParaRPr lang="en-US" altLang="zh-TW"/>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ltLang="zh-TW"/>
          </a:p>
        </p:txBody>
      </p:sp>
      <p:sp>
        <p:nvSpPr>
          <p:cNvPr id="5" name="Footer Placeholder 4"/>
          <p:cNvSpPr>
            <a:spLocks noGrp="1"/>
          </p:cNvSpPr>
          <p:nvPr>
            <p:ph type="ftr" sz="quarter" idx="11"/>
          </p:nvPr>
        </p:nvSpPr>
        <p:spPr/>
        <p:txBody>
          <a:bodyPr/>
          <a:lstStyle>
            <a:lvl1pPr>
              <a:defRPr/>
            </a:lvl1pPr>
          </a:lstStyle>
          <a:p>
            <a:endParaRPr lang="en-US" altLang="zh-TW"/>
          </a:p>
        </p:txBody>
      </p:sp>
      <p:sp>
        <p:nvSpPr>
          <p:cNvPr id="6" name="Slide Number Placeholder 5"/>
          <p:cNvSpPr>
            <a:spLocks noGrp="1"/>
          </p:cNvSpPr>
          <p:nvPr>
            <p:ph type="sldNum" sz="quarter" idx="12"/>
          </p:nvPr>
        </p:nvSpPr>
        <p:spPr/>
        <p:txBody>
          <a:bodyPr/>
          <a:lstStyle>
            <a:lvl1pPr>
              <a:defRPr/>
            </a:lvl1pPr>
          </a:lstStyle>
          <a:p>
            <a:fld id="{55CC12F0-6F22-4A13-A3DD-D5666F64CE2B}" type="slidenum">
              <a:rPr lang="en-US" altLang="zh-TW"/>
              <a:pPr/>
              <a:t>‹#›</a:t>
            </a:fld>
            <a:endParaRPr lang="en-US" altLang="zh-TW"/>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ltLang="zh-TW"/>
          </a:p>
        </p:txBody>
      </p:sp>
      <p:sp>
        <p:nvSpPr>
          <p:cNvPr id="6" name="Footer Placeholder 5"/>
          <p:cNvSpPr>
            <a:spLocks noGrp="1"/>
          </p:cNvSpPr>
          <p:nvPr>
            <p:ph type="ftr" sz="quarter" idx="11"/>
          </p:nvPr>
        </p:nvSpPr>
        <p:spPr/>
        <p:txBody>
          <a:bodyPr/>
          <a:lstStyle>
            <a:lvl1pPr>
              <a:defRPr/>
            </a:lvl1pPr>
          </a:lstStyle>
          <a:p>
            <a:endParaRPr lang="en-US" altLang="zh-TW"/>
          </a:p>
        </p:txBody>
      </p:sp>
      <p:sp>
        <p:nvSpPr>
          <p:cNvPr id="7" name="Slide Number Placeholder 6"/>
          <p:cNvSpPr>
            <a:spLocks noGrp="1"/>
          </p:cNvSpPr>
          <p:nvPr>
            <p:ph type="sldNum" sz="quarter" idx="12"/>
          </p:nvPr>
        </p:nvSpPr>
        <p:spPr/>
        <p:txBody>
          <a:bodyPr/>
          <a:lstStyle>
            <a:lvl1pPr>
              <a:defRPr/>
            </a:lvl1pPr>
          </a:lstStyle>
          <a:p>
            <a:fld id="{EC30DB1B-888B-41C1-B461-75C84EF78A11}" type="slidenum">
              <a:rPr lang="en-US" altLang="zh-TW"/>
              <a:pPr/>
              <a:t>‹#›</a:t>
            </a:fld>
            <a:endParaRPr lang="en-US" altLang="zh-TW"/>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ltLang="zh-TW"/>
          </a:p>
        </p:txBody>
      </p:sp>
      <p:sp>
        <p:nvSpPr>
          <p:cNvPr id="8" name="Footer Placeholder 7"/>
          <p:cNvSpPr>
            <a:spLocks noGrp="1"/>
          </p:cNvSpPr>
          <p:nvPr>
            <p:ph type="ftr" sz="quarter" idx="11"/>
          </p:nvPr>
        </p:nvSpPr>
        <p:spPr/>
        <p:txBody>
          <a:bodyPr/>
          <a:lstStyle>
            <a:lvl1pPr>
              <a:defRPr/>
            </a:lvl1pPr>
          </a:lstStyle>
          <a:p>
            <a:endParaRPr lang="en-US" altLang="zh-TW"/>
          </a:p>
        </p:txBody>
      </p:sp>
      <p:sp>
        <p:nvSpPr>
          <p:cNvPr id="9" name="Slide Number Placeholder 8"/>
          <p:cNvSpPr>
            <a:spLocks noGrp="1"/>
          </p:cNvSpPr>
          <p:nvPr>
            <p:ph type="sldNum" sz="quarter" idx="12"/>
          </p:nvPr>
        </p:nvSpPr>
        <p:spPr/>
        <p:txBody>
          <a:bodyPr/>
          <a:lstStyle>
            <a:lvl1pPr>
              <a:defRPr/>
            </a:lvl1pPr>
          </a:lstStyle>
          <a:p>
            <a:fld id="{3F32F743-2EA4-4FBF-AB42-A618371854F0}" type="slidenum">
              <a:rPr lang="en-US" altLang="zh-TW"/>
              <a:pPr/>
              <a:t>‹#›</a:t>
            </a:fld>
            <a:endParaRPr lang="en-US" altLang="zh-TW"/>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ltLang="zh-TW"/>
          </a:p>
        </p:txBody>
      </p:sp>
      <p:sp>
        <p:nvSpPr>
          <p:cNvPr id="4" name="Footer Placeholder 3"/>
          <p:cNvSpPr>
            <a:spLocks noGrp="1"/>
          </p:cNvSpPr>
          <p:nvPr>
            <p:ph type="ftr" sz="quarter" idx="11"/>
          </p:nvPr>
        </p:nvSpPr>
        <p:spPr/>
        <p:txBody>
          <a:bodyPr/>
          <a:lstStyle>
            <a:lvl1pPr>
              <a:defRPr/>
            </a:lvl1pPr>
          </a:lstStyle>
          <a:p>
            <a:endParaRPr lang="en-US" altLang="zh-TW"/>
          </a:p>
        </p:txBody>
      </p:sp>
      <p:sp>
        <p:nvSpPr>
          <p:cNvPr id="5" name="Slide Number Placeholder 4"/>
          <p:cNvSpPr>
            <a:spLocks noGrp="1"/>
          </p:cNvSpPr>
          <p:nvPr>
            <p:ph type="sldNum" sz="quarter" idx="12"/>
          </p:nvPr>
        </p:nvSpPr>
        <p:spPr/>
        <p:txBody>
          <a:bodyPr/>
          <a:lstStyle>
            <a:lvl1pPr>
              <a:defRPr/>
            </a:lvl1pPr>
          </a:lstStyle>
          <a:p>
            <a:fld id="{5F4E6A8D-6453-427F-8717-1D15FAE22F84}" type="slidenum">
              <a:rPr lang="en-US" altLang="zh-TW"/>
              <a:pPr/>
              <a:t>‹#›</a:t>
            </a:fld>
            <a:endParaRPr lang="en-US" altLang="zh-TW"/>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zh-TW"/>
          </a:p>
        </p:txBody>
      </p:sp>
      <p:sp>
        <p:nvSpPr>
          <p:cNvPr id="3" name="Footer Placeholder 2"/>
          <p:cNvSpPr>
            <a:spLocks noGrp="1"/>
          </p:cNvSpPr>
          <p:nvPr>
            <p:ph type="ftr" sz="quarter" idx="11"/>
          </p:nvPr>
        </p:nvSpPr>
        <p:spPr/>
        <p:txBody>
          <a:bodyPr/>
          <a:lstStyle>
            <a:lvl1pPr>
              <a:defRPr/>
            </a:lvl1pPr>
          </a:lstStyle>
          <a:p>
            <a:endParaRPr lang="en-US" altLang="zh-TW"/>
          </a:p>
        </p:txBody>
      </p:sp>
      <p:sp>
        <p:nvSpPr>
          <p:cNvPr id="4" name="Slide Number Placeholder 3"/>
          <p:cNvSpPr>
            <a:spLocks noGrp="1"/>
          </p:cNvSpPr>
          <p:nvPr>
            <p:ph type="sldNum" sz="quarter" idx="12"/>
          </p:nvPr>
        </p:nvSpPr>
        <p:spPr/>
        <p:txBody>
          <a:bodyPr/>
          <a:lstStyle>
            <a:lvl1pPr>
              <a:defRPr/>
            </a:lvl1pPr>
          </a:lstStyle>
          <a:p>
            <a:fld id="{FF3BD0B9-B40B-4B9E-B4FB-10B9BEFF68B3}" type="slidenum">
              <a:rPr lang="en-US" altLang="zh-TW"/>
              <a:pPr/>
              <a:t>‹#›</a:t>
            </a:fld>
            <a:endParaRPr lang="en-US" altLang="zh-TW"/>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TW"/>
          </a:p>
        </p:txBody>
      </p:sp>
      <p:sp>
        <p:nvSpPr>
          <p:cNvPr id="6" name="Footer Placeholder 5"/>
          <p:cNvSpPr>
            <a:spLocks noGrp="1"/>
          </p:cNvSpPr>
          <p:nvPr>
            <p:ph type="ftr" sz="quarter" idx="11"/>
          </p:nvPr>
        </p:nvSpPr>
        <p:spPr/>
        <p:txBody>
          <a:bodyPr/>
          <a:lstStyle>
            <a:lvl1pPr>
              <a:defRPr/>
            </a:lvl1pPr>
          </a:lstStyle>
          <a:p>
            <a:endParaRPr lang="en-US" altLang="zh-TW"/>
          </a:p>
        </p:txBody>
      </p:sp>
      <p:sp>
        <p:nvSpPr>
          <p:cNvPr id="7" name="Slide Number Placeholder 6"/>
          <p:cNvSpPr>
            <a:spLocks noGrp="1"/>
          </p:cNvSpPr>
          <p:nvPr>
            <p:ph type="sldNum" sz="quarter" idx="12"/>
          </p:nvPr>
        </p:nvSpPr>
        <p:spPr/>
        <p:txBody>
          <a:bodyPr/>
          <a:lstStyle>
            <a:lvl1pPr>
              <a:defRPr/>
            </a:lvl1pPr>
          </a:lstStyle>
          <a:p>
            <a:fld id="{500E477D-3C67-4FA3-9A30-D94C40359993}" type="slidenum">
              <a:rPr lang="en-US" altLang="zh-TW"/>
              <a:pPr/>
              <a:t>‹#›</a:t>
            </a:fld>
            <a:endParaRPr lang="en-US" altLang="zh-TW"/>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zh-TW"/>
          </a:p>
        </p:txBody>
      </p:sp>
      <p:sp>
        <p:nvSpPr>
          <p:cNvPr id="6" name="Footer Placeholder 5"/>
          <p:cNvSpPr>
            <a:spLocks noGrp="1"/>
          </p:cNvSpPr>
          <p:nvPr>
            <p:ph type="ftr" sz="quarter" idx="11"/>
          </p:nvPr>
        </p:nvSpPr>
        <p:spPr/>
        <p:txBody>
          <a:bodyPr/>
          <a:lstStyle>
            <a:lvl1pPr>
              <a:defRPr/>
            </a:lvl1pPr>
          </a:lstStyle>
          <a:p>
            <a:endParaRPr lang="en-US" altLang="zh-TW"/>
          </a:p>
        </p:txBody>
      </p:sp>
      <p:sp>
        <p:nvSpPr>
          <p:cNvPr id="7" name="Slide Number Placeholder 6"/>
          <p:cNvSpPr>
            <a:spLocks noGrp="1"/>
          </p:cNvSpPr>
          <p:nvPr>
            <p:ph type="sldNum" sz="quarter" idx="12"/>
          </p:nvPr>
        </p:nvSpPr>
        <p:spPr/>
        <p:txBody>
          <a:bodyPr/>
          <a:lstStyle>
            <a:lvl1pPr>
              <a:defRPr/>
            </a:lvl1pPr>
          </a:lstStyle>
          <a:p>
            <a:fld id="{55D87D09-E156-4244-8FAD-25FACD9F51AB}" type="slidenum">
              <a:rPr lang="en-US" altLang="zh-TW"/>
              <a:pPr/>
              <a:t>‹#›</a:t>
            </a:fld>
            <a:endParaRPr lang="en-US" altLang="zh-TW"/>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ltLang="zh-TW"/>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ltLang="zh-TW"/>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59C7C78D-DC4E-49F9-B80B-F46984CE4B35}" type="slidenum">
              <a:rPr lang="en-US" altLang="zh-TW"/>
              <a:pPr/>
              <a:t>‹#›</a:t>
            </a:fld>
            <a:endParaRPr lang="en-US" altLang="zh-TW"/>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fontAlgn="base">
        <a:spcBef>
          <a:spcPct val="0"/>
        </a:spcBef>
        <a:spcAft>
          <a:spcPct val="0"/>
        </a:spcAft>
        <a:defRPr kumimoji="1" sz="4400">
          <a:solidFill>
            <a:srgbClr val="006600"/>
          </a:solidFill>
          <a:latin typeface="+mj-lt"/>
          <a:ea typeface="+mj-ea"/>
          <a:cs typeface="+mj-cs"/>
        </a:defRPr>
      </a:lvl1pPr>
      <a:lvl2pPr algn="ctr" rtl="0" fontAlgn="base">
        <a:spcBef>
          <a:spcPct val="0"/>
        </a:spcBef>
        <a:spcAft>
          <a:spcPct val="0"/>
        </a:spcAft>
        <a:defRPr kumimoji="1" sz="4400">
          <a:solidFill>
            <a:srgbClr val="006600"/>
          </a:solidFill>
          <a:latin typeface="Arial" charset="0"/>
          <a:ea typeface="新細明體" pitchFamily="18" charset="-120"/>
        </a:defRPr>
      </a:lvl2pPr>
      <a:lvl3pPr algn="ctr" rtl="0" fontAlgn="base">
        <a:spcBef>
          <a:spcPct val="0"/>
        </a:spcBef>
        <a:spcAft>
          <a:spcPct val="0"/>
        </a:spcAft>
        <a:defRPr kumimoji="1" sz="4400">
          <a:solidFill>
            <a:srgbClr val="006600"/>
          </a:solidFill>
          <a:latin typeface="Arial" charset="0"/>
          <a:ea typeface="新細明體" pitchFamily="18" charset="-120"/>
        </a:defRPr>
      </a:lvl3pPr>
      <a:lvl4pPr algn="ctr" rtl="0" fontAlgn="base">
        <a:spcBef>
          <a:spcPct val="0"/>
        </a:spcBef>
        <a:spcAft>
          <a:spcPct val="0"/>
        </a:spcAft>
        <a:defRPr kumimoji="1" sz="4400">
          <a:solidFill>
            <a:srgbClr val="006600"/>
          </a:solidFill>
          <a:latin typeface="Arial" charset="0"/>
          <a:ea typeface="新細明體" pitchFamily="18" charset="-120"/>
        </a:defRPr>
      </a:lvl4pPr>
      <a:lvl5pPr algn="ctr" rtl="0" fontAlgn="base">
        <a:spcBef>
          <a:spcPct val="0"/>
        </a:spcBef>
        <a:spcAft>
          <a:spcPct val="0"/>
        </a:spcAft>
        <a:defRPr kumimoji="1" sz="4400">
          <a:solidFill>
            <a:srgbClr val="006600"/>
          </a:solidFill>
          <a:latin typeface="Arial" charset="0"/>
          <a:ea typeface="新細明體" pitchFamily="18" charset="-120"/>
        </a:defRPr>
      </a:lvl5pPr>
      <a:lvl6pPr marL="457200" algn="ctr" rtl="0" fontAlgn="base">
        <a:spcBef>
          <a:spcPct val="0"/>
        </a:spcBef>
        <a:spcAft>
          <a:spcPct val="0"/>
        </a:spcAft>
        <a:defRPr kumimoji="1" sz="4400">
          <a:solidFill>
            <a:srgbClr val="006600"/>
          </a:solidFill>
          <a:latin typeface="Arial" charset="0"/>
          <a:ea typeface="新細明體" pitchFamily="18" charset="-120"/>
        </a:defRPr>
      </a:lvl6pPr>
      <a:lvl7pPr marL="914400" algn="ctr" rtl="0" fontAlgn="base">
        <a:spcBef>
          <a:spcPct val="0"/>
        </a:spcBef>
        <a:spcAft>
          <a:spcPct val="0"/>
        </a:spcAft>
        <a:defRPr kumimoji="1" sz="4400">
          <a:solidFill>
            <a:srgbClr val="006600"/>
          </a:solidFill>
          <a:latin typeface="Arial" charset="0"/>
          <a:ea typeface="新細明體" pitchFamily="18" charset="-120"/>
        </a:defRPr>
      </a:lvl7pPr>
      <a:lvl8pPr marL="1371600" algn="ctr" rtl="0" fontAlgn="base">
        <a:spcBef>
          <a:spcPct val="0"/>
        </a:spcBef>
        <a:spcAft>
          <a:spcPct val="0"/>
        </a:spcAft>
        <a:defRPr kumimoji="1" sz="4400">
          <a:solidFill>
            <a:srgbClr val="006600"/>
          </a:solidFill>
          <a:latin typeface="Arial" charset="0"/>
          <a:ea typeface="新細明體" pitchFamily="18" charset="-120"/>
        </a:defRPr>
      </a:lvl8pPr>
      <a:lvl9pPr marL="1828800" algn="ctr" rtl="0" fontAlgn="base">
        <a:spcBef>
          <a:spcPct val="0"/>
        </a:spcBef>
        <a:spcAft>
          <a:spcPct val="0"/>
        </a:spcAft>
        <a:defRPr kumimoji="1" sz="4400">
          <a:solidFill>
            <a:srgbClr val="006600"/>
          </a:solidFill>
          <a:latin typeface="Arial" charset="0"/>
          <a:ea typeface="新細明體" pitchFamily="18" charset="-120"/>
        </a:defRPr>
      </a:lvl9pPr>
    </p:titleStyle>
    <p:bodyStyle>
      <a:lvl1pPr marL="342900" indent="-342900" algn="l" rtl="0" fontAlgn="base">
        <a:spcBef>
          <a:spcPct val="20000"/>
        </a:spcBef>
        <a:spcAft>
          <a:spcPct val="0"/>
        </a:spcAft>
        <a:buChar char="•"/>
        <a:defRPr kumimoji="1" sz="3200">
          <a:solidFill>
            <a:schemeClr val="tx1"/>
          </a:solidFill>
          <a:latin typeface="+mn-lt"/>
          <a:ea typeface="+mn-ea"/>
          <a:cs typeface="+mn-cs"/>
        </a:defRPr>
      </a:lvl1pPr>
      <a:lvl2pPr marL="742950" indent="-285750" algn="l" rtl="0" fontAlgn="base">
        <a:spcBef>
          <a:spcPct val="20000"/>
        </a:spcBef>
        <a:spcAft>
          <a:spcPct val="0"/>
        </a:spcAft>
        <a:buChar char="–"/>
        <a:defRPr kumimoji="1" sz="2800">
          <a:solidFill>
            <a:schemeClr val="tx1"/>
          </a:solidFill>
          <a:latin typeface="+mn-lt"/>
          <a:ea typeface="+mn-ea"/>
        </a:defRPr>
      </a:lvl2pPr>
      <a:lvl3pPr marL="1143000" indent="-228600" algn="l" rtl="0" fontAlgn="base">
        <a:spcBef>
          <a:spcPct val="20000"/>
        </a:spcBef>
        <a:spcAft>
          <a:spcPct val="0"/>
        </a:spcAft>
        <a:buChar char="•"/>
        <a:defRPr kumimoji="1" sz="2400">
          <a:solidFill>
            <a:schemeClr val="tx1"/>
          </a:solidFill>
          <a:latin typeface="+mn-lt"/>
          <a:ea typeface="+mn-ea"/>
        </a:defRPr>
      </a:lvl3pPr>
      <a:lvl4pPr marL="1600200" indent="-228600" algn="l" rtl="0" fontAlgn="base">
        <a:spcBef>
          <a:spcPct val="20000"/>
        </a:spcBef>
        <a:spcAft>
          <a:spcPct val="0"/>
        </a:spcAft>
        <a:buChar char="–"/>
        <a:defRPr kumimoji="1" sz="2000">
          <a:solidFill>
            <a:schemeClr val="tx1"/>
          </a:solidFill>
          <a:latin typeface="+mn-lt"/>
          <a:ea typeface="+mn-ea"/>
        </a:defRPr>
      </a:lvl4pPr>
      <a:lvl5pPr marL="2057400" indent="-228600" algn="l" rtl="0" fontAlgn="base">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8" name="Rectangle 4"/>
          <p:cNvSpPr>
            <a:spLocks noGrp="1" noChangeArrowheads="1"/>
          </p:cNvSpPr>
          <p:nvPr>
            <p:ph type="ctrTitle"/>
          </p:nvPr>
        </p:nvSpPr>
        <p:spPr>
          <a:xfrm>
            <a:off x="685800" y="2130425"/>
            <a:ext cx="7772400" cy="2355850"/>
          </a:xfrm>
        </p:spPr>
        <p:txBody>
          <a:bodyPr/>
          <a:lstStyle/>
          <a:p>
            <a:r>
              <a:rPr lang="en-US" altLang="zh-TW"/>
              <a:t>Linking Loader</a:t>
            </a:r>
            <a:br>
              <a:rPr lang="en-US" altLang="zh-TW"/>
            </a:br>
            <a:r>
              <a:rPr lang="en-US" altLang="zh-TW"/>
              <a:t/>
            </a:r>
            <a:br>
              <a:rPr lang="en-US" altLang="zh-TW"/>
            </a:br>
            <a:r>
              <a:rPr lang="en-US" altLang="zh-TW"/>
              <a:t> </a:t>
            </a:r>
            <a:r>
              <a:rPr lang="en-US" altLang="zh-TW" sz="3600"/>
              <a:t>for SIC/XE Machine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3890" name="Picture 2" descr="p12"/>
          <p:cNvPicPr>
            <a:picLocks noChangeAspect="1" noChangeArrowheads="1"/>
          </p:cNvPicPr>
          <p:nvPr/>
        </p:nvPicPr>
        <p:blipFill>
          <a:blip r:embed="rId2" cstate="print"/>
          <a:srcRect/>
          <a:stretch>
            <a:fillRect/>
          </a:stretch>
        </p:blipFill>
        <p:spPr bwMode="auto">
          <a:xfrm>
            <a:off x="228600" y="1538288"/>
            <a:ext cx="8686800" cy="3319462"/>
          </a:xfrm>
          <a:prstGeom prst="rect">
            <a:avLst/>
          </a:prstGeom>
          <a:noFill/>
        </p:spPr>
      </p:pic>
      <p:sp>
        <p:nvSpPr>
          <p:cNvPr id="293893" name="Text Box 5"/>
          <p:cNvSpPr txBox="1">
            <a:spLocks noChangeArrowheads="1"/>
          </p:cNvSpPr>
          <p:nvPr/>
        </p:nvSpPr>
        <p:spPr bwMode="auto">
          <a:xfrm>
            <a:off x="533400" y="5181600"/>
            <a:ext cx="8237538" cy="1187450"/>
          </a:xfrm>
          <a:prstGeom prst="rect">
            <a:avLst/>
          </a:prstGeom>
          <a:noFill/>
          <a:ln w="9525">
            <a:noFill/>
            <a:miter lim="800000"/>
            <a:headEnd/>
            <a:tailEnd/>
          </a:ln>
          <a:effectLst/>
        </p:spPr>
        <p:txBody>
          <a:bodyPr wrap="none">
            <a:spAutoFit/>
          </a:bodyPr>
          <a:lstStyle/>
          <a:p>
            <a:r>
              <a:rPr lang="en-US" altLang="zh-TW" sz="2400">
                <a:solidFill>
                  <a:srgbClr val="0000FF"/>
                </a:solidFill>
                <a:latin typeface="Times New Roman" charset="0"/>
              </a:rPr>
              <a:t>This program does not use relative addressing. Thus the addresses</a:t>
            </a:r>
          </a:p>
          <a:p>
            <a:r>
              <a:rPr lang="en-US" altLang="zh-TW" sz="2400">
                <a:solidFill>
                  <a:srgbClr val="0000FF"/>
                </a:solidFill>
                <a:latin typeface="Times New Roman" charset="0"/>
              </a:rPr>
              <a:t>in </a:t>
            </a:r>
            <a:r>
              <a:rPr lang="en-US" altLang="zh-TW" sz="2400">
                <a:solidFill>
                  <a:srgbClr val="CC3300"/>
                </a:solidFill>
                <a:latin typeface="Times New Roman" charset="0"/>
              </a:rPr>
              <a:t>all </a:t>
            </a:r>
            <a:r>
              <a:rPr lang="en-US" altLang="zh-TW" sz="2400">
                <a:solidFill>
                  <a:srgbClr val="0000FF"/>
                </a:solidFill>
                <a:latin typeface="Times New Roman" charset="0"/>
              </a:rPr>
              <a:t>the instructions except RSUB must be modified. This would</a:t>
            </a:r>
          </a:p>
          <a:p>
            <a:r>
              <a:rPr lang="en-US" altLang="zh-TW" sz="2400">
                <a:solidFill>
                  <a:srgbClr val="0000FF"/>
                </a:solidFill>
                <a:latin typeface="Times New Roman" charset="0"/>
              </a:rPr>
              <a:t>require </a:t>
            </a:r>
            <a:r>
              <a:rPr lang="en-US" altLang="zh-TW" sz="2400">
                <a:solidFill>
                  <a:srgbClr val="CC3300"/>
                </a:solidFill>
                <a:latin typeface="Times New Roman" charset="0"/>
              </a:rPr>
              <a:t>31 </a:t>
            </a:r>
            <a:r>
              <a:rPr lang="en-US" altLang="zh-TW" sz="2400">
                <a:solidFill>
                  <a:srgbClr val="0000FF"/>
                </a:solidFill>
                <a:latin typeface="Times New Roman" charset="0"/>
              </a:rPr>
              <a:t>Modification records.</a:t>
            </a:r>
          </a:p>
        </p:txBody>
      </p:sp>
      <p:sp>
        <p:nvSpPr>
          <p:cNvPr id="293894" name="Rectangle 6"/>
          <p:cNvSpPr>
            <a:spLocks noChangeArrowheads="1"/>
          </p:cNvSpPr>
          <p:nvPr/>
        </p:nvSpPr>
        <p:spPr bwMode="auto">
          <a:xfrm>
            <a:off x="228600" y="381000"/>
            <a:ext cx="8839200" cy="1143000"/>
          </a:xfrm>
          <a:prstGeom prst="rect">
            <a:avLst/>
          </a:prstGeom>
          <a:noFill/>
          <a:ln w="9525">
            <a:noFill/>
            <a:miter lim="800000"/>
            <a:headEnd/>
            <a:tailEnd/>
          </a:ln>
          <a:effectLst/>
        </p:spPr>
        <p:txBody>
          <a:bodyPr anchor="ctr"/>
          <a:lstStyle/>
          <a:p>
            <a:pPr algn="ctr"/>
            <a:r>
              <a:rPr lang="en-US" altLang="zh-TW" sz="4400">
                <a:solidFill>
                  <a:srgbClr val="006600"/>
                </a:solidFill>
              </a:rPr>
              <a:t>Relocatable Program for SIC</a:t>
            </a:r>
          </a:p>
        </p:txBody>
      </p:sp>
      <p:sp>
        <p:nvSpPr>
          <p:cNvPr id="293895" name="Text Box 7"/>
          <p:cNvSpPr txBox="1">
            <a:spLocks noChangeArrowheads="1"/>
          </p:cNvSpPr>
          <p:nvPr/>
        </p:nvSpPr>
        <p:spPr bwMode="auto">
          <a:xfrm>
            <a:off x="5934075" y="4445000"/>
            <a:ext cx="3076575" cy="457200"/>
          </a:xfrm>
          <a:prstGeom prst="rect">
            <a:avLst/>
          </a:prstGeom>
          <a:noFill/>
          <a:ln w="9525">
            <a:noFill/>
            <a:miter lim="800000"/>
            <a:headEnd/>
            <a:tailEnd/>
          </a:ln>
          <a:effectLst/>
        </p:spPr>
        <p:txBody>
          <a:bodyPr wrap="none">
            <a:spAutoFit/>
          </a:bodyPr>
          <a:lstStyle/>
          <a:p>
            <a:r>
              <a:rPr lang="en-US" altLang="zh-TW" sz="2400">
                <a:solidFill>
                  <a:srgbClr val="CC3300"/>
                </a:solidFill>
                <a:latin typeface="Times New Roman" charset="0"/>
              </a:rPr>
              <a:t>Direct addressing mode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2"/>
          <p:cNvSpPr>
            <a:spLocks noGrp="1" noChangeArrowheads="1"/>
          </p:cNvSpPr>
          <p:nvPr>
            <p:ph type="title"/>
          </p:nvPr>
        </p:nvSpPr>
        <p:spPr>
          <a:xfrm>
            <a:off x="787790" y="274639"/>
            <a:ext cx="7899009" cy="738236"/>
          </a:xfrm>
        </p:spPr>
        <p:txBody>
          <a:bodyPr/>
          <a:lstStyle/>
          <a:p>
            <a:r>
              <a:rPr lang="en-US" altLang="zh-TW" dirty="0"/>
              <a:t>Relocation Bits</a:t>
            </a:r>
          </a:p>
        </p:txBody>
      </p:sp>
      <p:sp>
        <p:nvSpPr>
          <p:cNvPr id="294915" name="Rectangle 3"/>
          <p:cNvSpPr>
            <a:spLocks noGrp="1" noChangeArrowheads="1"/>
          </p:cNvSpPr>
          <p:nvPr>
            <p:ph type="body" idx="1"/>
          </p:nvPr>
        </p:nvSpPr>
        <p:spPr>
          <a:xfrm>
            <a:off x="609600" y="1311275"/>
            <a:ext cx="8229600" cy="3622675"/>
          </a:xfrm>
        </p:spPr>
        <p:txBody>
          <a:bodyPr/>
          <a:lstStyle/>
          <a:p>
            <a:pPr>
              <a:lnSpc>
                <a:spcPct val="80000"/>
              </a:lnSpc>
            </a:pPr>
            <a:r>
              <a:rPr lang="en-US" altLang="zh-TW" sz="2400" dirty="0"/>
              <a:t>If there are many addresses needed to be modified, it is more efficient to use a </a:t>
            </a:r>
            <a:r>
              <a:rPr lang="en-US" altLang="zh-TW" sz="2400" dirty="0">
                <a:solidFill>
                  <a:srgbClr val="CC3300"/>
                </a:solidFill>
              </a:rPr>
              <a:t>relocation bit</a:t>
            </a:r>
            <a:r>
              <a:rPr lang="en-US" altLang="zh-TW" sz="2400" dirty="0"/>
              <a:t>, instead of a </a:t>
            </a:r>
            <a:r>
              <a:rPr lang="en-US" altLang="zh-TW" sz="2400" dirty="0">
                <a:solidFill>
                  <a:srgbClr val="0000FF"/>
                </a:solidFill>
              </a:rPr>
              <a:t>Modification record</a:t>
            </a:r>
            <a:r>
              <a:rPr lang="en-US" altLang="zh-TW" sz="2400" dirty="0"/>
              <a:t>, to specify every relocation.</a:t>
            </a:r>
          </a:p>
          <a:p>
            <a:pPr>
              <a:lnSpc>
                <a:spcPct val="80000"/>
              </a:lnSpc>
            </a:pPr>
            <a:r>
              <a:rPr lang="en-US" altLang="zh-TW" sz="2400" dirty="0"/>
              <a:t>When the instruction format is fixed as in SIC machine (one word per instruction), we can associate each instruction with a relocation bit.</a:t>
            </a:r>
          </a:p>
          <a:p>
            <a:pPr>
              <a:lnSpc>
                <a:spcPct val="80000"/>
              </a:lnSpc>
            </a:pPr>
            <a:r>
              <a:rPr lang="en-US" altLang="zh-TW" sz="2400" dirty="0"/>
              <a:t>Relocation bits can be gathered together into a </a:t>
            </a:r>
            <a:r>
              <a:rPr lang="en-US" altLang="zh-TW" sz="2400" dirty="0">
                <a:solidFill>
                  <a:srgbClr val="CC3300"/>
                </a:solidFill>
              </a:rPr>
              <a:t>bit mask </a:t>
            </a:r>
            <a:r>
              <a:rPr lang="en-US" altLang="zh-TW" sz="2400" dirty="0"/>
              <a:t>to be stored in the</a:t>
            </a:r>
            <a:r>
              <a:rPr lang="en-US" altLang="zh-TW" sz="2400" dirty="0">
                <a:solidFill>
                  <a:srgbClr val="CC3300"/>
                </a:solidFill>
              </a:rPr>
              <a:t> </a:t>
            </a:r>
            <a:r>
              <a:rPr lang="en-US" altLang="zh-TW" sz="2400" dirty="0">
                <a:solidFill>
                  <a:srgbClr val="0000FF"/>
                </a:solidFill>
              </a:rPr>
              <a:t>Text record</a:t>
            </a:r>
            <a:r>
              <a:rPr lang="en-US" altLang="zh-TW" sz="2400" dirty="0"/>
              <a:t>.</a:t>
            </a:r>
          </a:p>
          <a:p>
            <a:pPr>
              <a:lnSpc>
                <a:spcPct val="80000"/>
              </a:lnSpc>
            </a:pPr>
            <a:r>
              <a:rPr lang="en-US" altLang="zh-TW" sz="2400" dirty="0"/>
              <a:t>If the relocation bit corresponding to a word of object code is set to 1, the program’s starting address will be added to this word when the program is relocated.</a:t>
            </a:r>
          </a:p>
        </p:txBody>
      </p:sp>
      <p:sp>
        <p:nvSpPr>
          <p:cNvPr id="294916" name="Rectangle 4"/>
          <p:cNvSpPr>
            <a:spLocks noChangeArrowheads="1"/>
          </p:cNvSpPr>
          <p:nvPr/>
        </p:nvSpPr>
        <p:spPr bwMode="auto">
          <a:xfrm>
            <a:off x="1222375" y="5210175"/>
            <a:ext cx="6951663" cy="493713"/>
          </a:xfrm>
          <a:prstGeom prst="rect">
            <a:avLst/>
          </a:prstGeom>
          <a:noFill/>
          <a:ln w="9525">
            <a:solidFill>
              <a:schemeClr val="tx1"/>
            </a:solidFill>
            <a:miter lim="800000"/>
            <a:headEnd/>
            <a:tailEnd/>
          </a:ln>
          <a:effectLst/>
        </p:spPr>
        <p:txBody>
          <a:bodyPr wrap="none" anchor="ctr"/>
          <a:lstStyle/>
          <a:p>
            <a:endParaRPr lang="en-US"/>
          </a:p>
        </p:txBody>
      </p:sp>
      <p:sp>
        <p:nvSpPr>
          <p:cNvPr id="294917" name="Line 5"/>
          <p:cNvSpPr>
            <a:spLocks noChangeShapeType="1"/>
          </p:cNvSpPr>
          <p:nvPr/>
        </p:nvSpPr>
        <p:spPr bwMode="auto">
          <a:xfrm flipH="1">
            <a:off x="2092325" y="5207000"/>
            <a:ext cx="0" cy="498475"/>
          </a:xfrm>
          <a:prstGeom prst="line">
            <a:avLst/>
          </a:prstGeom>
          <a:noFill/>
          <a:ln w="9525">
            <a:solidFill>
              <a:schemeClr val="tx1"/>
            </a:solidFill>
            <a:round/>
            <a:headEnd/>
            <a:tailEnd/>
          </a:ln>
          <a:effectLst/>
        </p:spPr>
        <p:txBody>
          <a:bodyPr/>
          <a:lstStyle/>
          <a:p>
            <a:endParaRPr lang="en-US"/>
          </a:p>
        </p:txBody>
      </p:sp>
      <p:sp>
        <p:nvSpPr>
          <p:cNvPr id="294918" name="Line 6"/>
          <p:cNvSpPr>
            <a:spLocks noChangeShapeType="1"/>
          </p:cNvSpPr>
          <p:nvPr/>
        </p:nvSpPr>
        <p:spPr bwMode="auto">
          <a:xfrm flipH="1">
            <a:off x="2960688" y="5207000"/>
            <a:ext cx="0" cy="498475"/>
          </a:xfrm>
          <a:prstGeom prst="line">
            <a:avLst/>
          </a:prstGeom>
          <a:noFill/>
          <a:ln w="9525">
            <a:solidFill>
              <a:schemeClr val="tx1"/>
            </a:solidFill>
            <a:round/>
            <a:headEnd/>
            <a:tailEnd/>
          </a:ln>
          <a:effectLst/>
        </p:spPr>
        <p:txBody>
          <a:bodyPr/>
          <a:lstStyle/>
          <a:p>
            <a:endParaRPr lang="en-US"/>
          </a:p>
        </p:txBody>
      </p:sp>
      <p:sp>
        <p:nvSpPr>
          <p:cNvPr id="294919" name="Line 7"/>
          <p:cNvSpPr>
            <a:spLocks noChangeShapeType="1"/>
          </p:cNvSpPr>
          <p:nvPr/>
        </p:nvSpPr>
        <p:spPr bwMode="auto">
          <a:xfrm flipH="1">
            <a:off x="3830638" y="5207000"/>
            <a:ext cx="0" cy="498475"/>
          </a:xfrm>
          <a:prstGeom prst="line">
            <a:avLst/>
          </a:prstGeom>
          <a:noFill/>
          <a:ln w="9525">
            <a:solidFill>
              <a:schemeClr val="tx1"/>
            </a:solidFill>
            <a:round/>
            <a:headEnd/>
            <a:tailEnd/>
          </a:ln>
          <a:effectLst/>
        </p:spPr>
        <p:txBody>
          <a:bodyPr/>
          <a:lstStyle/>
          <a:p>
            <a:endParaRPr lang="en-US"/>
          </a:p>
        </p:txBody>
      </p:sp>
      <p:sp>
        <p:nvSpPr>
          <p:cNvPr id="294920" name="Line 8"/>
          <p:cNvSpPr>
            <a:spLocks noChangeShapeType="1"/>
          </p:cNvSpPr>
          <p:nvPr/>
        </p:nvSpPr>
        <p:spPr bwMode="auto">
          <a:xfrm flipH="1">
            <a:off x="4699000" y="5207000"/>
            <a:ext cx="0" cy="498475"/>
          </a:xfrm>
          <a:prstGeom prst="line">
            <a:avLst/>
          </a:prstGeom>
          <a:noFill/>
          <a:ln w="9525">
            <a:solidFill>
              <a:schemeClr val="tx1"/>
            </a:solidFill>
            <a:round/>
            <a:headEnd/>
            <a:tailEnd/>
          </a:ln>
          <a:effectLst/>
        </p:spPr>
        <p:txBody>
          <a:bodyPr/>
          <a:lstStyle/>
          <a:p>
            <a:endParaRPr lang="en-US"/>
          </a:p>
        </p:txBody>
      </p:sp>
      <p:sp>
        <p:nvSpPr>
          <p:cNvPr id="294921" name="Line 9"/>
          <p:cNvSpPr>
            <a:spLocks noChangeShapeType="1"/>
          </p:cNvSpPr>
          <p:nvPr/>
        </p:nvSpPr>
        <p:spPr bwMode="auto">
          <a:xfrm flipH="1">
            <a:off x="5567363" y="5207000"/>
            <a:ext cx="0" cy="498475"/>
          </a:xfrm>
          <a:prstGeom prst="line">
            <a:avLst/>
          </a:prstGeom>
          <a:noFill/>
          <a:ln w="9525">
            <a:solidFill>
              <a:schemeClr val="tx1"/>
            </a:solidFill>
            <a:round/>
            <a:headEnd/>
            <a:tailEnd/>
          </a:ln>
          <a:effectLst/>
        </p:spPr>
        <p:txBody>
          <a:bodyPr/>
          <a:lstStyle/>
          <a:p>
            <a:endParaRPr lang="en-US"/>
          </a:p>
        </p:txBody>
      </p:sp>
      <p:sp>
        <p:nvSpPr>
          <p:cNvPr id="294922" name="Line 10"/>
          <p:cNvSpPr>
            <a:spLocks noChangeShapeType="1"/>
          </p:cNvSpPr>
          <p:nvPr/>
        </p:nvSpPr>
        <p:spPr bwMode="auto">
          <a:xfrm flipH="1">
            <a:off x="6437313" y="5207000"/>
            <a:ext cx="0" cy="498475"/>
          </a:xfrm>
          <a:prstGeom prst="line">
            <a:avLst/>
          </a:prstGeom>
          <a:noFill/>
          <a:ln w="9525">
            <a:solidFill>
              <a:schemeClr val="tx1"/>
            </a:solidFill>
            <a:round/>
            <a:headEnd/>
            <a:tailEnd/>
          </a:ln>
          <a:effectLst/>
        </p:spPr>
        <p:txBody>
          <a:bodyPr/>
          <a:lstStyle/>
          <a:p>
            <a:endParaRPr lang="en-US"/>
          </a:p>
        </p:txBody>
      </p:sp>
      <p:sp>
        <p:nvSpPr>
          <p:cNvPr id="294923" name="Line 11"/>
          <p:cNvSpPr>
            <a:spLocks noChangeShapeType="1"/>
          </p:cNvSpPr>
          <p:nvPr/>
        </p:nvSpPr>
        <p:spPr bwMode="auto">
          <a:xfrm flipH="1">
            <a:off x="7305675" y="5207000"/>
            <a:ext cx="0" cy="498475"/>
          </a:xfrm>
          <a:prstGeom prst="line">
            <a:avLst/>
          </a:prstGeom>
          <a:noFill/>
          <a:ln w="9525">
            <a:solidFill>
              <a:schemeClr val="tx1"/>
            </a:solidFill>
            <a:round/>
            <a:headEnd/>
            <a:tailEnd/>
          </a:ln>
          <a:effectLst/>
        </p:spPr>
        <p:txBody>
          <a:bodyPr/>
          <a:lstStyle/>
          <a:p>
            <a:endParaRPr lang="en-US"/>
          </a:p>
        </p:txBody>
      </p:sp>
      <p:sp>
        <p:nvSpPr>
          <p:cNvPr id="294926" name="Text Box 14"/>
          <p:cNvSpPr txBox="1">
            <a:spLocks noChangeArrowheads="1"/>
          </p:cNvSpPr>
          <p:nvPr/>
        </p:nvSpPr>
        <p:spPr bwMode="auto">
          <a:xfrm>
            <a:off x="8169275" y="4979988"/>
            <a:ext cx="641350" cy="641350"/>
          </a:xfrm>
          <a:prstGeom prst="rect">
            <a:avLst/>
          </a:prstGeom>
          <a:noFill/>
          <a:ln w="9525">
            <a:noFill/>
            <a:miter lim="800000"/>
            <a:headEnd/>
            <a:tailEnd/>
          </a:ln>
          <a:effectLst/>
        </p:spPr>
        <p:txBody>
          <a:bodyPr wrap="none">
            <a:spAutoFit/>
          </a:bodyPr>
          <a:lstStyle/>
          <a:p>
            <a:r>
              <a:rPr lang="en-US" altLang="zh-TW" sz="3600"/>
              <a:t>…</a:t>
            </a:r>
          </a:p>
        </p:txBody>
      </p:sp>
      <p:sp>
        <p:nvSpPr>
          <p:cNvPr id="294927" name="Text Box 15"/>
          <p:cNvSpPr txBox="1">
            <a:spLocks noChangeArrowheads="1"/>
          </p:cNvSpPr>
          <p:nvPr/>
        </p:nvSpPr>
        <p:spPr bwMode="auto">
          <a:xfrm>
            <a:off x="1471613"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28" name="Text Box 16"/>
          <p:cNvSpPr txBox="1">
            <a:spLocks noChangeArrowheads="1"/>
          </p:cNvSpPr>
          <p:nvPr/>
        </p:nvSpPr>
        <p:spPr bwMode="auto">
          <a:xfrm>
            <a:off x="2346325"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29" name="Text Box 17"/>
          <p:cNvSpPr txBox="1">
            <a:spLocks noChangeArrowheads="1"/>
          </p:cNvSpPr>
          <p:nvPr/>
        </p:nvSpPr>
        <p:spPr bwMode="auto">
          <a:xfrm>
            <a:off x="3221038"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31" name="Text Box 19"/>
          <p:cNvSpPr txBox="1">
            <a:spLocks noChangeArrowheads="1"/>
          </p:cNvSpPr>
          <p:nvPr/>
        </p:nvSpPr>
        <p:spPr bwMode="auto">
          <a:xfrm>
            <a:off x="4095750"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32" name="Text Box 20"/>
          <p:cNvSpPr txBox="1">
            <a:spLocks noChangeArrowheads="1"/>
          </p:cNvSpPr>
          <p:nvPr/>
        </p:nvSpPr>
        <p:spPr bwMode="auto">
          <a:xfrm>
            <a:off x="4970463"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33" name="Text Box 21"/>
          <p:cNvSpPr txBox="1">
            <a:spLocks noChangeArrowheads="1"/>
          </p:cNvSpPr>
          <p:nvPr/>
        </p:nvSpPr>
        <p:spPr bwMode="auto">
          <a:xfrm>
            <a:off x="5845175" y="5740400"/>
            <a:ext cx="311150" cy="366713"/>
          </a:xfrm>
          <a:prstGeom prst="rect">
            <a:avLst/>
          </a:prstGeom>
          <a:noFill/>
          <a:ln w="9525">
            <a:noFill/>
            <a:miter lim="800000"/>
            <a:headEnd/>
            <a:tailEnd/>
          </a:ln>
          <a:effectLst/>
        </p:spPr>
        <p:txBody>
          <a:bodyPr wrap="none">
            <a:spAutoFit/>
          </a:bodyPr>
          <a:lstStyle/>
          <a:p>
            <a:r>
              <a:rPr lang="en-US" altLang="zh-TW"/>
              <a:t>1</a:t>
            </a:r>
          </a:p>
        </p:txBody>
      </p:sp>
      <p:sp>
        <p:nvSpPr>
          <p:cNvPr id="294934" name="Text Box 22"/>
          <p:cNvSpPr txBox="1">
            <a:spLocks noChangeArrowheads="1"/>
          </p:cNvSpPr>
          <p:nvPr/>
        </p:nvSpPr>
        <p:spPr bwMode="auto">
          <a:xfrm>
            <a:off x="6719888" y="5740400"/>
            <a:ext cx="311150" cy="366713"/>
          </a:xfrm>
          <a:prstGeom prst="rect">
            <a:avLst/>
          </a:prstGeom>
          <a:noFill/>
          <a:ln w="9525">
            <a:noFill/>
            <a:miter lim="800000"/>
            <a:headEnd/>
            <a:tailEnd/>
          </a:ln>
          <a:effectLst/>
        </p:spPr>
        <p:txBody>
          <a:bodyPr wrap="none">
            <a:spAutoFit/>
          </a:bodyPr>
          <a:lstStyle/>
          <a:p>
            <a:r>
              <a:rPr lang="en-US" altLang="zh-TW"/>
              <a:t>0</a:t>
            </a:r>
          </a:p>
        </p:txBody>
      </p:sp>
      <p:sp>
        <p:nvSpPr>
          <p:cNvPr id="294935" name="Text Box 23"/>
          <p:cNvSpPr txBox="1">
            <a:spLocks noChangeArrowheads="1"/>
          </p:cNvSpPr>
          <p:nvPr/>
        </p:nvSpPr>
        <p:spPr bwMode="auto">
          <a:xfrm>
            <a:off x="7596188" y="5740400"/>
            <a:ext cx="311150" cy="366713"/>
          </a:xfrm>
          <a:prstGeom prst="rect">
            <a:avLst/>
          </a:prstGeom>
          <a:noFill/>
          <a:ln w="9525">
            <a:noFill/>
            <a:miter lim="800000"/>
            <a:headEnd/>
            <a:tailEnd/>
          </a:ln>
          <a:effectLst/>
        </p:spPr>
        <p:txBody>
          <a:bodyPr wrap="none">
            <a:spAutoFit/>
          </a:bodyPr>
          <a:lstStyle/>
          <a:p>
            <a:r>
              <a:rPr lang="en-US" altLang="zh-TW"/>
              <a:t>0</a:t>
            </a:r>
          </a:p>
        </p:txBody>
      </p:sp>
      <p:sp>
        <p:nvSpPr>
          <p:cNvPr id="294936" name="Text Box 24"/>
          <p:cNvSpPr txBox="1">
            <a:spLocks noChangeArrowheads="1"/>
          </p:cNvSpPr>
          <p:nvPr/>
        </p:nvSpPr>
        <p:spPr bwMode="auto">
          <a:xfrm>
            <a:off x="2801938" y="6100763"/>
            <a:ext cx="323850" cy="366712"/>
          </a:xfrm>
          <a:prstGeom prst="rect">
            <a:avLst/>
          </a:prstGeom>
          <a:noFill/>
          <a:ln w="9525">
            <a:noFill/>
            <a:miter lim="800000"/>
            <a:headEnd/>
            <a:tailEnd/>
          </a:ln>
          <a:effectLst/>
        </p:spPr>
        <p:txBody>
          <a:bodyPr wrap="none">
            <a:spAutoFit/>
          </a:bodyPr>
          <a:lstStyle/>
          <a:p>
            <a:r>
              <a:rPr lang="en-US" altLang="zh-TW">
                <a:solidFill>
                  <a:srgbClr val="006600"/>
                </a:solidFill>
              </a:rPr>
              <a:t>F</a:t>
            </a:r>
          </a:p>
        </p:txBody>
      </p:sp>
      <p:sp>
        <p:nvSpPr>
          <p:cNvPr id="294937" name="Text Box 25"/>
          <p:cNvSpPr txBox="1">
            <a:spLocks noChangeArrowheads="1"/>
          </p:cNvSpPr>
          <p:nvPr/>
        </p:nvSpPr>
        <p:spPr bwMode="auto">
          <a:xfrm>
            <a:off x="6269038" y="6100763"/>
            <a:ext cx="349250" cy="366712"/>
          </a:xfrm>
          <a:prstGeom prst="rect">
            <a:avLst/>
          </a:prstGeom>
          <a:noFill/>
          <a:ln w="9525">
            <a:noFill/>
            <a:miter lim="800000"/>
            <a:headEnd/>
            <a:tailEnd/>
          </a:ln>
          <a:effectLst/>
        </p:spPr>
        <p:txBody>
          <a:bodyPr wrap="none">
            <a:spAutoFit/>
          </a:bodyPr>
          <a:lstStyle/>
          <a:p>
            <a:r>
              <a:rPr lang="en-US" altLang="zh-TW">
                <a:solidFill>
                  <a:srgbClr val="006600"/>
                </a:solidFill>
              </a:rPr>
              <a:t>C</a:t>
            </a:r>
          </a:p>
        </p:txBody>
      </p:sp>
      <p:sp>
        <p:nvSpPr>
          <p:cNvPr id="294938" name="Text Box 26"/>
          <p:cNvSpPr txBox="1">
            <a:spLocks noChangeArrowheads="1"/>
          </p:cNvSpPr>
          <p:nvPr/>
        </p:nvSpPr>
        <p:spPr bwMode="auto">
          <a:xfrm>
            <a:off x="392113" y="6100763"/>
            <a:ext cx="1187450" cy="366712"/>
          </a:xfrm>
          <a:prstGeom prst="rect">
            <a:avLst/>
          </a:prstGeom>
          <a:noFill/>
          <a:ln w="9525">
            <a:noFill/>
            <a:miter lim="800000"/>
            <a:headEnd/>
            <a:tailEnd/>
          </a:ln>
          <a:effectLst/>
        </p:spPr>
        <p:txBody>
          <a:bodyPr wrap="none">
            <a:spAutoFit/>
          </a:bodyPr>
          <a:lstStyle/>
          <a:p>
            <a:r>
              <a:rPr lang="en-US" altLang="zh-TW">
                <a:solidFill>
                  <a:srgbClr val="006600"/>
                </a:solidFill>
              </a:rPr>
              <a:t>Bit mask:</a:t>
            </a:r>
            <a:r>
              <a:rPr lang="en-US" altLang="zh-TW"/>
              <a:t> </a:t>
            </a:r>
          </a:p>
        </p:txBody>
      </p:sp>
      <p:sp>
        <p:nvSpPr>
          <p:cNvPr id="294939" name="Text Box 27"/>
          <p:cNvSpPr txBox="1">
            <a:spLocks noChangeArrowheads="1"/>
          </p:cNvSpPr>
          <p:nvPr/>
        </p:nvSpPr>
        <p:spPr bwMode="auto">
          <a:xfrm>
            <a:off x="1201738" y="5299075"/>
            <a:ext cx="912812" cy="304800"/>
          </a:xfrm>
          <a:prstGeom prst="rect">
            <a:avLst/>
          </a:prstGeom>
          <a:noFill/>
          <a:ln w="9525">
            <a:noFill/>
            <a:miter lim="800000"/>
            <a:headEnd/>
            <a:tailEnd/>
          </a:ln>
          <a:effectLst/>
        </p:spPr>
        <p:txBody>
          <a:bodyPr wrap="none">
            <a:spAutoFit/>
          </a:bodyPr>
          <a:lstStyle/>
          <a:p>
            <a:r>
              <a:rPr lang="en-US" altLang="zh-TW" sz="1400"/>
              <a:t>one word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5939" name="Picture 3" descr="p13"/>
          <p:cNvPicPr>
            <a:picLocks noChangeAspect="1" noChangeArrowheads="1"/>
          </p:cNvPicPr>
          <p:nvPr/>
        </p:nvPicPr>
        <p:blipFill>
          <a:blip r:embed="rId2" cstate="print"/>
          <a:srcRect/>
          <a:stretch>
            <a:fillRect/>
          </a:stretch>
        </p:blipFill>
        <p:spPr bwMode="auto">
          <a:xfrm>
            <a:off x="80963" y="1533525"/>
            <a:ext cx="8991600" cy="2166938"/>
          </a:xfrm>
          <a:prstGeom prst="rect">
            <a:avLst/>
          </a:prstGeom>
          <a:noFill/>
        </p:spPr>
      </p:pic>
      <p:sp>
        <p:nvSpPr>
          <p:cNvPr id="295942" name="Rectangle 6"/>
          <p:cNvSpPr>
            <a:spLocks noGrp="1" noChangeArrowheads="1"/>
          </p:cNvSpPr>
          <p:nvPr>
            <p:ph type="title"/>
          </p:nvPr>
        </p:nvSpPr>
        <p:spPr/>
        <p:txBody>
          <a:bodyPr/>
          <a:lstStyle/>
          <a:p>
            <a:r>
              <a:rPr lang="en-US" altLang="zh-TW" sz="3200"/>
              <a:t>Object Program with Relocation Bit Mask</a:t>
            </a:r>
          </a:p>
        </p:txBody>
      </p:sp>
      <p:sp>
        <p:nvSpPr>
          <p:cNvPr id="295945" name="Rectangle 9"/>
          <p:cNvSpPr>
            <a:spLocks noGrp="1" noChangeArrowheads="1"/>
          </p:cNvSpPr>
          <p:nvPr>
            <p:ph type="body" sz="half" idx="3"/>
          </p:nvPr>
        </p:nvSpPr>
        <p:spPr/>
        <p:txBody>
          <a:bodyPr/>
          <a:lstStyle/>
          <a:p>
            <a:pPr>
              <a:lnSpc>
                <a:spcPct val="90000"/>
              </a:lnSpc>
            </a:pPr>
            <a:r>
              <a:rPr lang="en-US" altLang="zh-TW" sz="2800"/>
              <a:t>Relocation bits corresponding to unused words are set to 0.</a:t>
            </a:r>
          </a:p>
          <a:p>
            <a:pPr>
              <a:lnSpc>
                <a:spcPct val="90000"/>
              </a:lnSpc>
            </a:pPr>
            <a:r>
              <a:rPr lang="en-US" altLang="zh-TW" sz="2800"/>
              <a:t>The object code 040030 generated from the LDX instruction on line 210 begins a new Text record for proper alignment.</a:t>
            </a:r>
          </a:p>
        </p:txBody>
      </p:sp>
      <p:sp>
        <p:nvSpPr>
          <p:cNvPr id="295946" name="Freeform 10"/>
          <p:cNvSpPr>
            <a:spLocks/>
          </p:cNvSpPr>
          <p:nvPr/>
        </p:nvSpPr>
        <p:spPr bwMode="auto">
          <a:xfrm>
            <a:off x="6696075" y="2249488"/>
            <a:ext cx="103188" cy="290512"/>
          </a:xfrm>
          <a:custGeom>
            <a:avLst/>
            <a:gdLst/>
            <a:ahLst/>
            <a:cxnLst>
              <a:cxn ang="0">
                <a:pos x="0" y="0"/>
              </a:cxn>
              <a:cxn ang="0">
                <a:pos x="119" y="83"/>
              </a:cxn>
              <a:cxn ang="0">
                <a:pos x="64" y="156"/>
              </a:cxn>
            </a:cxnLst>
            <a:rect l="0" t="0" r="r" b="b"/>
            <a:pathLst>
              <a:path w="130" h="156">
                <a:moveTo>
                  <a:pt x="0" y="0"/>
                </a:moveTo>
                <a:cubicBezTo>
                  <a:pt x="54" y="28"/>
                  <a:pt x="108" y="57"/>
                  <a:pt x="119" y="83"/>
                </a:cubicBezTo>
                <a:cubicBezTo>
                  <a:pt x="130" y="109"/>
                  <a:pt x="73" y="144"/>
                  <a:pt x="64" y="156"/>
                </a:cubicBezTo>
              </a:path>
            </a:pathLst>
          </a:custGeom>
          <a:noFill/>
          <a:ln w="28575" cmpd="sng">
            <a:solidFill>
              <a:srgbClr val="0000FF"/>
            </a:solidFill>
            <a:round/>
            <a:headEnd type="none" w="med" len="med"/>
            <a:tailEnd type="arrow" w="med" len="med"/>
          </a:ln>
          <a:effectLst/>
        </p:spPr>
        <p:txBody>
          <a:bodyPr/>
          <a:lstStyle/>
          <a:p>
            <a:endParaRPr lang="en-US"/>
          </a:p>
        </p:txBody>
      </p:sp>
      <p:sp>
        <p:nvSpPr>
          <p:cNvPr id="295947" name="Text Box 11"/>
          <p:cNvSpPr txBox="1">
            <a:spLocks noChangeArrowheads="1"/>
          </p:cNvSpPr>
          <p:nvPr/>
        </p:nvSpPr>
        <p:spPr bwMode="auto">
          <a:xfrm>
            <a:off x="6845300" y="2170113"/>
            <a:ext cx="2152650" cy="366712"/>
          </a:xfrm>
          <a:prstGeom prst="rect">
            <a:avLst/>
          </a:prstGeom>
          <a:noFill/>
          <a:ln w="9525">
            <a:noFill/>
            <a:miter lim="800000"/>
            <a:headEnd/>
            <a:tailEnd/>
          </a:ln>
          <a:effectLst/>
        </p:spPr>
        <p:txBody>
          <a:bodyPr wrap="none">
            <a:spAutoFit/>
          </a:bodyPr>
          <a:lstStyle/>
          <a:p>
            <a:r>
              <a:rPr lang="en-US" altLang="zh-TW">
                <a:solidFill>
                  <a:srgbClr val="0000FF"/>
                </a:solidFill>
              </a:rPr>
              <a:t>Why a new record?</a:t>
            </a:r>
          </a:p>
        </p:txBody>
      </p:sp>
      <p:sp>
        <p:nvSpPr>
          <p:cNvPr id="295948" name="Freeform 12"/>
          <p:cNvSpPr>
            <a:spLocks/>
          </p:cNvSpPr>
          <p:nvPr/>
        </p:nvSpPr>
        <p:spPr bwMode="auto">
          <a:xfrm>
            <a:off x="4154488" y="2779713"/>
            <a:ext cx="103187" cy="290512"/>
          </a:xfrm>
          <a:custGeom>
            <a:avLst/>
            <a:gdLst/>
            <a:ahLst/>
            <a:cxnLst>
              <a:cxn ang="0">
                <a:pos x="0" y="0"/>
              </a:cxn>
              <a:cxn ang="0">
                <a:pos x="119" y="83"/>
              </a:cxn>
              <a:cxn ang="0">
                <a:pos x="64" y="156"/>
              </a:cxn>
            </a:cxnLst>
            <a:rect l="0" t="0" r="r" b="b"/>
            <a:pathLst>
              <a:path w="130" h="156">
                <a:moveTo>
                  <a:pt x="0" y="0"/>
                </a:moveTo>
                <a:cubicBezTo>
                  <a:pt x="54" y="28"/>
                  <a:pt x="108" y="57"/>
                  <a:pt x="119" y="83"/>
                </a:cubicBezTo>
                <a:cubicBezTo>
                  <a:pt x="130" y="109"/>
                  <a:pt x="73" y="144"/>
                  <a:pt x="64" y="156"/>
                </a:cubicBezTo>
              </a:path>
            </a:pathLst>
          </a:custGeom>
          <a:noFill/>
          <a:ln w="28575" cmpd="sng">
            <a:solidFill>
              <a:srgbClr val="0000FF"/>
            </a:solidFill>
            <a:round/>
            <a:headEnd type="none" w="med" len="med"/>
            <a:tailEnd type="arrow" w="med" len="med"/>
          </a:ln>
          <a:effectLst/>
        </p:spPr>
        <p:txBody>
          <a:bodyPr/>
          <a:lstStyle/>
          <a:p>
            <a:endParaRPr lang="en-US"/>
          </a:p>
        </p:txBody>
      </p:sp>
      <p:sp>
        <p:nvSpPr>
          <p:cNvPr id="295949" name="Text Box 13"/>
          <p:cNvSpPr txBox="1">
            <a:spLocks noChangeArrowheads="1"/>
          </p:cNvSpPr>
          <p:nvPr/>
        </p:nvSpPr>
        <p:spPr bwMode="auto">
          <a:xfrm>
            <a:off x="4303713" y="2700338"/>
            <a:ext cx="2152650" cy="366712"/>
          </a:xfrm>
          <a:prstGeom prst="rect">
            <a:avLst/>
          </a:prstGeom>
          <a:noFill/>
          <a:ln w="9525">
            <a:noFill/>
            <a:miter lim="800000"/>
            <a:headEnd/>
            <a:tailEnd/>
          </a:ln>
          <a:effectLst/>
        </p:spPr>
        <p:txBody>
          <a:bodyPr wrap="none">
            <a:spAutoFit/>
          </a:bodyPr>
          <a:lstStyle/>
          <a:p>
            <a:r>
              <a:rPr lang="en-US" altLang="zh-TW">
                <a:solidFill>
                  <a:srgbClr val="0000FF"/>
                </a:solidFill>
              </a:rPr>
              <a:t>Why a new record?</a:t>
            </a:r>
          </a:p>
        </p:txBody>
      </p:sp>
      <p:sp>
        <p:nvSpPr>
          <p:cNvPr id="295950" name="Line 14"/>
          <p:cNvSpPr>
            <a:spLocks noChangeShapeType="1"/>
          </p:cNvSpPr>
          <p:nvPr/>
        </p:nvSpPr>
        <p:spPr bwMode="auto">
          <a:xfrm flipV="1">
            <a:off x="3106738" y="2974975"/>
            <a:ext cx="274637" cy="0"/>
          </a:xfrm>
          <a:prstGeom prst="line">
            <a:avLst/>
          </a:prstGeom>
          <a:noFill/>
          <a:ln w="28575">
            <a:solidFill>
              <a:srgbClr val="CC3300"/>
            </a:solidFill>
            <a:round/>
            <a:headEnd/>
            <a:tailEnd/>
          </a:ln>
          <a:effectLst/>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2"/>
          <p:cNvSpPr>
            <a:spLocks noGrp="1" noChangeArrowheads="1"/>
          </p:cNvSpPr>
          <p:nvPr>
            <p:ph type="title"/>
          </p:nvPr>
        </p:nvSpPr>
        <p:spPr/>
        <p:txBody>
          <a:bodyPr/>
          <a:lstStyle/>
          <a:p>
            <a:r>
              <a:rPr lang="en-US" altLang="zh-TW"/>
              <a:t>Program Linking</a:t>
            </a:r>
          </a:p>
        </p:txBody>
      </p:sp>
      <p:sp>
        <p:nvSpPr>
          <p:cNvPr id="299011" name="Rectangle 3"/>
          <p:cNvSpPr>
            <a:spLocks noGrp="1" noChangeArrowheads="1"/>
          </p:cNvSpPr>
          <p:nvPr>
            <p:ph type="body" idx="1"/>
          </p:nvPr>
        </p:nvSpPr>
        <p:spPr/>
        <p:txBody>
          <a:bodyPr/>
          <a:lstStyle/>
          <a:p>
            <a:pPr>
              <a:lnSpc>
                <a:spcPct val="90000"/>
              </a:lnSpc>
            </a:pPr>
            <a:r>
              <a:rPr lang="en-US" altLang="zh-TW" sz="2800"/>
              <a:t>A program is a logical entity that combines all of the related control sections.</a:t>
            </a:r>
          </a:p>
          <a:p>
            <a:pPr>
              <a:lnSpc>
                <a:spcPct val="90000"/>
              </a:lnSpc>
            </a:pPr>
            <a:r>
              <a:rPr lang="en-US" altLang="zh-TW" sz="2800"/>
              <a:t>Control sections could be assembled together, or they could be assembled independently of one another.</a:t>
            </a:r>
          </a:p>
          <a:p>
            <a:pPr>
              <a:lnSpc>
                <a:spcPct val="90000"/>
              </a:lnSpc>
            </a:pPr>
            <a:r>
              <a:rPr lang="en-US" altLang="zh-TW" sz="2800"/>
              <a:t>Control sections are to be linked, relocated, and loaded by loaders.</a:t>
            </a:r>
          </a:p>
          <a:p>
            <a:pPr>
              <a:lnSpc>
                <a:spcPct val="90000"/>
              </a:lnSpc>
            </a:pPr>
            <a:r>
              <a:rPr lang="en-US" altLang="zh-TW" sz="2800"/>
              <a:t>External references among control sections can be assigned addresses after these control sections are loaded into memory by loaders.</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1059" name="Picture 3" descr="p14"/>
          <p:cNvPicPr>
            <a:picLocks noChangeAspect="1" noChangeArrowheads="1"/>
          </p:cNvPicPr>
          <p:nvPr/>
        </p:nvPicPr>
        <p:blipFill>
          <a:blip r:embed="rId2" cstate="print"/>
          <a:srcRect/>
          <a:stretch>
            <a:fillRect/>
          </a:stretch>
        </p:blipFill>
        <p:spPr bwMode="auto">
          <a:xfrm>
            <a:off x="412750" y="971550"/>
            <a:ext cx="8531225" cy="5791200"/>
          </a:xfrm>
          <a:prstGeom prst="rect">
            <a:avLst/>
          </a:prstGeom>
          <a:noFill/>
        </p:spPr>
      </p:pic>
      <p:sp>
        <p:nvSpPr>
          <p:cNvPr id="301060" name="Rectangle 4"/>
          <p:cNvSpPr>
            <a:spLocks noGrp="1" noChangeArrowheads="1"/>
          </p:cNvSpPr>
          <p:nvPr>
            <p:ph type="title"/>
          </p:nvPr>
        </p:nvSpPr>
        <p:spPr>
          <a:xfrm>
            <a:off x="457200" y="188913"/>
            <a:ext cx="8229600" cy="693737"/>
          </a:xfrm>
        </p:spPr>
        <p:txBody>
          <a:bodyPr/>
          <a:lstStyle/>
          <a:p>
            <a:r>
              <a:rPr lang="en-US" altLang="zh-TW" sz="3200"/>
              <a:t>Sample Program for Linking and Relocation</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2082" name="Picture 2" descr="p15"/>
          <p:cNvPicPr>
            <a:picLocks noChangeAspect="1" noChangeArrowheads="1"/>
          </p:cNvPicPr>
          <p:nvPr/>
        </p:nvPicPr>
        <p:blipFill>
          <a:blip r:embed="rId2" cstate="print"/>
          <a:srcRect/>
          <a:stretch>
            <a:fillRect/>
          </a:stretch>
        </p:blipFill>
        <p:spPr bwMode="auto">
          <a:xfrm>
            <a:off x="457200" y="952500"/>
            <a:ext cx="8229600" cy="5872163"/>
          </a:xfrm>
          <a:prstGeom prst="rect">
            <a:avLst/>
          </a:prstGeom>
          <a:noFill/>
        </p:spPr>
      </p:pic>
      <p:sp>
        <p:nvSpPr>
          <p:cNvPr id="302083" name="Rectangle 3"/>
          <p:cNvSpPr>
            <a:spLocks noChangeArrowheads="1"/>
          </p:cNvSpPr>
          <p:nvPr/>
        </p:nvSpPr>
        <p:spPr bwMode="auto">
          <a:xfrm>
            <a:off x="457200" y="188913"/>
            <a:ext cx="8229600" cy="693737"/>
          </a:xfrm>
          <a:prstGeom prst="rect">
            <a:avLst/>
          </a:prstGeom>
          <a:noFill/>
          <a:ln w="9525">
            <a:noFill/>
            <a:miter lim="800000"/>
            <a:headEnd/>
            <a:tailEnd/>
          </a:ln>
          <a:effectLst/>
        </p:spPr>
        <p:txBody>
          <a:bodyPr anchor="ctr"/>
          <a:lstStyle/>
          <a:p>
            <a:pPr algn="ctr"/>
            <a:r>
              <a:rPr lang="en-US" altLang="zh-TW" sz="3200">
                <a:solidFill>
                  <a:srgbClr val="006600"/>
                </a:solidFill>
              </a:rPr>
              <a:t>Sample Program for Linking and Relocation</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3106" name="Picture 2" descr="p16"/>
          <p:cNvPicPr>
            <a:picLocks noChangeAspect="1" noChangeArrowheads="1"/>
          </p:cNvPicPr>
          <p:nvPr/>
        </p:nvPicPr>
        <p:blipFill>
          <a:blip r:embed="rId2" cstate="print"/>
          <a:srcRect/>
          <a:stretch>
            <a:fillRect/>
          </a:stretch>
        </p:blipFill>
        <p:spPr bwMode="auto">
          <a:xfrm>
            <a:off x="609600" y="866775"/>
            <a:ext cx="7848600" cy="5937250"/>
          </a:xfrm>
          <a:prstGeom prst="rect">
            <a:avLst/>
          </a:prstGeom>
          <a:noFill/>
        </p:spPr>
      </p:pic>
      <p:sp>
        <p:nvSpPr>
          <p:cNvPr id="303107" name="Rectangle 3"/>
          <p:cNvSpPr>
            <a:spLocks noChangeArrowheads="1"/>
          </p:cNvSpPr>
          <p:nvPr/>
        </p:nvSpPr>
        <p:spPr bwMode="auto">
          <a:xfrm>
            <a:off x="457200" y="188913"/>
            <a:ext cx="8229600" cy="693737"/>
          </a:xfrm>
          <a:prstGeom prst="rect">
            <a:avLst/>
          </a:prstGeom>
          <a:noFill/>
          <a:ln w="9525">
            <a:noFill/>
            <a:miter lim="800000"/>
            <a:headEnd/>
            <a:tailEnd/>
          </a:ln>
          <a:effectLst/>
        </p:spPr>
        <p:txBody>
          <a:bodyPr anchor="ctr"/>
          <a:lstStyle/>
          <a:p>
            <a:pPr algn="ctr"/>
            <a:r>
              <a:rPr lang="en-US" altLang="zh-TW" sz="3200">
                <a:solidFill>
                  <a:srgbClr val="006600"/>
                </a:solidFill>
              </a:rPr>
              <a:t>Sample Program for Linking and Relocation</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3" name="Rectangle 3"/>
          <p:cNvSpPr>
            <a:spLocks noGrp="1" noChangeArrowheads="1"/>
          </p:cNvSpPr>
          <p:nvPr>
            <p:ph type="body" idx="1"/>
          </p:nvPr>
        </p:nvSpPr>
        <p:spPr>
          <a:xfrm>
            <a:off x="457200" y="1314450"/>
            <a:ext cx="8229600" cy="4991100"/>
          </a:xfrm>
        </p:spPr>
        <p:txBody>
          <a:bodyPr/>
          <a:lstStyle/>
          <a:p>
            <a:pPr>
              <a:lnSpc>
                <a:spcPct val="80000"/>
              </a:lnSpc>
            </a:pPr>
            <a:r>
              <a:rPr lang="en-US" altLang="zh-TW" sz="2800"/>
              <a:t>Each control section defines a list:</a:t>
            </a:r>
          </a:p>
          <a:p>
            <a:pPr lvl="1">
              <a:lnSpc>
                <a:spcPct val="80000"/>
              </a:lnSpc>
            </a:pPr>
            <a:r>
              <a:rPr lang="en-US" altLang="zh-TW" sz="2400"/>
              <a:t>Control section A: LISTA --- ENDA</a:t>
            </a:r>
          </a:p>
          <a:p>
            <a:pPr lvl="1">
              <a:lnSpc>
                <a:spcPct val="80000"/>
              </a:lnSpc>
            </a:pPr>
            <a:r>
              <a:rPr lang="en-US" altLang="zh-TW" sz="2400"/>
              <a:t>Control section B: LISTB --- ENDB</a:t>
            </a:r>
          </a:p>
          <a:p>
            <a:pPr lvl="1">
              <a:lnSpc>
                <a:spcPct val="80000"/>
              </a:lnSpc>
            </a:pPr>
            <a:r>
              <a:rPr lang="en-US" altLang="zh-TW" sz="2400"/>
              <a:t>Control section C: LISTC --- ENDC</a:t>
            </a:r>
          </a:p>
          <a:p>
            <a:pPr>
              <a:lnSpc>
                <a:spcPct val="80000"/>
              </a:lnSpc>
            </a:pPr>
            <a:r>
              <a:rPr lang="en-US" altLang="zh-TW" sz="2800"/>
              <a:t>Each control section contains exactly the </a:t>
            </a:r>
            <a:r>
              <a:rPr lang="en-US" altLang="zh-TW" sz="2800">
                <a:solidFill>
                  <a:srgbClr val="0000FF"/>
                </a:solidFill>
              </a:rPr>
              <a:t>same</a:t>
            </a:r>
            <a:r>
              <a:rPr lang="en-US" altLang="zh-TW" sz="2800"/>
              <a:t> set of references to these lists</a:t>
            </a:r>
          </a:p>
          <a:p>
            <a:pPr lvl="1">
              <a:lnSpc>
                <a:spcPct val="80000"/>
              </a:lnSpc>
            </a:pPr>
            <a:r>
              <a:rPr lang="en-US" altLang="zh-TW" sz="2400"/>
              <a:t>REF1 through REF3: instruction operands</a:t>
            </a:r>
          </a:p>
          <a:p>
            <a:pPr lvl="1">
              <a:lnSpc>
                <a:spcPct val="80000"/>
              </a:lnSpc>
            </a:pPr>
            <a:r>
              <a:rPr lang="en-US" altLang="zh-TW" sz="2400"/>
              <a:t>REF4 through REF8: values of data words</a:t>
            </a:r>
          </a:p>
          <a:p>
            <a:pPr>
              <a:lnSpc>
                <a:spcPct val="80000"/>
              </a:lnSpc>
            </a:pPr>
            <a:r>
              <a:rPr lang="en-US" altLang="zh-TW" sz="2800"/>
              <a:t>After these control sections are linked, relocated, and loaded, each of REF4 through REF8 should have resulted in the </a:t>
            </a:r>
            <a:r>
              <a:rPr lang="en-US" altLang="zh-TW" sz="2800">
                <a:solidFill>
                  <a:srgbClr val="0000FF"/>
                </a:solidFill>
              </a:rPr>
              <a:t>same value</a:t>
            </a:r>
            <a:r>
              <a:rPr lang="en-US" altLang="zh-TW" sz="2800"/>
              <a:t> in each of the three control sections. (but not for REF1 through REF3, why?)</a:t>
            </a:r>
          </a:p>
        </p:txBody>
      </p:sp>
      <p:sp>
        <p:nvSpPr>
          <p:cNvPr id="307207" name="Rectangle 7"/>
          <p:cNvSpPr>
            <a:spLocks noChangeArrowheads="1"/>
          </p:cNvSpPr>
          <p:nvPr/>
        </p:nvSpPr>
        <p:spPr bwMode="auto">
          <a:xfrm>
            <a:off x="457200" y="188913"/>
            <a:ext cx="8229600" cy="693737"/>
          </a:xfrm>
          <a:prstGeom prst="rect">
            <a:avLst/>
          </a:prstGeom>
          <a:noFill/>
          <a:ln w="9525">
            <a:noFill/>
            <a:miter lim="800000"/>
            <a:headEnd/>
            <a:tailEnd/>
          </a:ln>
          <a:effectLst/>
        </p:spPr>
        <p:txBody>
          <a:bodyPr anchor="ctr"/>
          <a:lstStyle/>
          <a:p>
            <a:pPr algn="ctr"/>
            <a:r>
              <a:rPr lang="en-US" altLang="zh-TW" sz="3200">
                <a:solidFill>
                  <a:srgbClr val="006600"/>
                </a:solidFill>
              </a:rPr>
              <a:t>Sample Program for Linking and Relocation</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4131" name="Picture 3" descr="p17"/>
          <p:cNvPicPr>
            <a:picLocks noChangeAspect="1" noChangeArrowheads="1"/>
          </p:cNvPicPr>
          <p:nvPr/>
        </p:nvPicPr>
        <p:blipFill>
          <a:blip r:embed="rId2" cstate="print"/>
          <a:srcRect/>
          <a:stretch>
            <a:fillRect/>
          </a:stretch>
        </p:blipFill>
        <p:spPr bwMode="auto">
          <a:xfrm>
            <a:off x="1193800" y="1190625"/>
            <a:ext cx="6654800" cy="5465763"/>
          </a:xfrm>
          <a:prstGeom prst="rect">
            <a:avLst/>
          </a:prstGeom>
          <a:noFill/>
        </p:spPr>
      </p:pic>
      <p:sp>
        <p:nvSpPr>
          <p:cNvPr id="304132" name="Rectangle 4"/>
          <p:cNvSpPr>
            <a:spLocks noGrp="1" noChangeArrowheads="1"/>
          </p:cNvSpPr>
          <p:nvPr>
            <p:ph type="title"/>
          </p:nvPr>
        </p:nvSpPr>
        <p:spPr>
          <a:xfrm>
            <a:off x="457200" y="188913"/>
            <a:ext cx="8229600" cy="852487"/>
          </a:xfrm>
        </p:spPr>
        <p:txBody>
          <a:bodyPr/>
          <a:lstStyle/>
          <a:p>
            <a:r>
              <a:rPr lang="en-US" altLang="zh-TW" sz="4000"/>
              <a:t>Object Code of Control Section A</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5154" name="Picture 2" descr="p18"/>
          <p:cNvPicPr>
            <a:picLocks noChangeAspect="1" noChangeArrowheads="1"/>
          </p:cNvPicPr>
          <p:nvPr/>
        </p:nvPicPr>
        <p:blipFill>
          <a:blip r:embed="rId2" cstate="print"/>
          <a:srcRect/>
          <a:stretch>
            <a:fillRect/>
          </a:stretch>
        </p:blipFill>
        <p:spPr bwMode="auto">
          <a:xfrm>
            <a:off x="1657350" y="1116013"/>
            <a:ext cx="6110288" cy="5675312"/>
          </a:xfrm>
          <a:prstGeom prst="rect">
            <a:avLst/>
          </a:prstGeom>
          <a:noFill/>
        </p:spPr>
      </p:pic>
      <p:sp>
        <p:nvSpPr>
          <p:cNvPr id="305155" name="Rectangle 3"/>
          <p:cNvSpPr>
            <a:spLocks noChangeArrowheads="1"/>
          </p:cNvSpPr>
          <p:nvPr/>
        </p:nvSpPr>
        <p:spPr bwMode="auto">
          <a:xfrm>
            <a:off x="457200" y="188913"/>
            <a:ext cx="8229600" cy="852487"/>
          </a:xfrm>
          <a:prstGeom prst="rect">
            <a:avLst/>
          </a:prstGeom>
          <a:noFill/>
          <a:ln w="9525">
            <a:noFill/>
            <a:miter lim="800000"/>
            <a:headEnd/>
            <a:tailEnd/>
          </a:ln>
          <a:effectLst/>
        </p:spPr>
        <p:txBody>
          <a:bodyPr anchor="ctr"/>
          <a:lstStyle/>
          <a:p>
            <a:pPr algn="ctr"/>
            <a:r>
              <a:rPr lang="en-US" altLang="zh-TW" sz="4000">
                <a:solidFill>
                  <a:srgbClr val="006600"/>
                </a:solidFill>
              </a:rPr>
              <a:t>Object Code of Control Section B</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Rectangle 2"/>
          <p:cNvSpPr>
            <a:spLocks noGrp="1" noChangeArrowheads="1"/>
          </p:cNvSpPr>
          <p:nvPr>
            <p:ph type="title"/>
          </p:nvPr>
        </p:nvSpPr>
        <p:spPr/>
        <p:txBody>
          <a:bodyPr/>
          <a:lstStyle/>
          <a:p>
            <a:r>
              <a:rPr lang="en-US" altLang="zh-TW"/>
              <a:t>Beyond an Absolute Loader</a:t>
            </a:r>
          </a:p>
        </p:txBody>
      </p:sp>
      <p:sp>
        <p:nvSpPr>
          <p:cNvPr id="285699" name="Rectangle 3"/>
          <p:cNvSpPr>
            <a:spLocks noGrp="1" noChangeArrowheads="1"/>
          </p:cNvSpPr>
          <p:nvPr>
            <p:ph type="body" idx="1"/>
          </p:nvPr>
        </p:nvSpPr>
        <p:spPr>
          <a:xfrm>
            <a:off x="457200" y="1600200"/>
            <a:ext cx="8229600" cy="4711700"/>
          </a:xfrm>
        </p:spPr>
        <p:txBody>
          <a:bodyPr/>
          <a:lstStyle/>
          <a:p>
            <a:pPr>
              <a:lnSpc>
                <a:spcPct val="90000"/>
              </a:lnSpc>
            </a:pPr>
            <a:r>
              <a:rPr lang="en-US" altLang="zh-TW"/>
              <a:t>Shortcoming of an absolute loader</a:t>
            </a:r>
          </a:p>
          <a:p>
            <a:pPr lvl="1">
              <a:lnSpc>
                <a:spcPct val="90000"/>
              </a:lnSpc>
            </a:pPr>
            <a:r>
              <a:rPr lang="en-US" altLang="zh-TW"/>
              <a:t>Programmer needs to specify the actual address at which it will be loaded into memory.</a:t>
            </a:r>
          </a:p>
          <a:p>
            <a:pPr lvl="1">
              <a:lnSpc>
                <a:spcPct val="90000"/>
              </a:lnSpc>
            </a:pPr>
            <a:r>
              <a:rPr lang="en-US" altLang="zh-TW"/>
              <a:t>It is difficult to run several programs concurrently, sharing memory between them.</a:t>
            </a:r>
          </a:p>
          <a:p>
            <a:pPr lvl="1">
              <a:lnSpc>
                <a:spcPct val="90000"/>
              </a:lnSpc>
            </a:pPr>
            <a:r>
              <a:rPr lang="en-US" altLang="zh-TW"/>
              <a:t>It is difficult to use subroutine libraries.</a:t>
            </a:r>
          </a:p>
          <a:p>
            <a:pPr>
              <a:lnSpc>
                <a:spcPct val="90000"/>
              </a:lnSpc>
            </a:pPr>
            <a:r>
              <a:rPr lang="en-US" altLang="zh-TW"/>
              <a:t>Solution: a more complex loader that provides</a:t>
            </a:r>
          </a:p>
          <a:p>
            <a:pPr lvl="1">
              <a:lnSpc>
                <a:spcPct val="90000"/>
              </a:lnSpc>
            </a:pPr>
            <a:r>
              <a:rPr lang="en-US" altLang="zh-TW"/>
              <a:t>Program relocation</a:t>
            </a:r>
          </a:p>
          <a:p>
            <a:pPr lvl="1">
              <a:lnSpc>
                <a:spcPct val="90000"/>
              </a:lnSpc>
            </a:pPr>
            <a:r>
              <a:rPr lang="en-US" altLang="zh-TW"/>
              <a:t>Program linking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6178" name="Picture 2" descr="p19"/>
          <p:cNvPicPr>
            <a:picLocks noChangeAspect="1" noChangeArrowheads="1"/>
          </p:cNvPicPr>
          <p:nvPr/>
        </p:nvPicPr>
        <p:blipFill>
          <a:blip r:embed="rId2" cstate="print"/>
          <a:srcRect/>
          <a:stretch>
            <a:fillRect/>
          </a:stretch>
        </p:blipFill>
        <p:spPr bwMode="auto">
          <a:xfrm>
            <a:off x="1784350" y="973138"/>
            <a:ext cx="6419850" cy="5770562"/>
          </a:xfrm>
          <a:prstGeom prst="rect">
            <a:avLst/>
          </a:prstGeom>
          <a:noFill/>
        </p:spPr>
      </p:pic>
      <p:sp>
        <p:nvSpPr>
          <p:cNvPr id="306179" name="Rectangle 3"/>
          <p:cNvSpPr>
            <a:spLocks noChangeArrowheads="1"/>
          </p:cNvSpPr>
          <p:nvPr/>
        </p:nvSpPr>
        <p:spPr bwMode="auto">
          <a:xfrm>
            <a:off x="457200" y="188913"/>
            <a:ext cx="8229600" cy="852487"/>
          </a:xfrm>
          <a:prstGeom prst="rect">
            <a:avLst/>
          </a:prstGeom>
          <a:noFill/>
          <a:ln w="9525">
            <a:noFill/>
            <a:miter lim="800000"/>
            <a:headEnd/>
            <a:tailEnd/>
          </a:ln>
          <a:effectLst/>
        </p:spPr>
        <p:txBody>
          <a:bodyPr anchor="ctr"/>
          <a:lstStyle/>
          <a:p>
            <a:pPr algn="ctr"/>
            <a:r>
              <a:rPr lang="en-US" altLang="zh-TW" sz="4000">
                <a:solidFill>
                  <a:srgbClr val="006600"/>
                </a:solidFill>
              </a:rPr>
              <a:t>Object Code of Control Section C</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4138" name="Group 74"/>
          <p:cNvGraphicFramePr>
            <a:graphicFrameLocks noGrp="1"/>
          </p:cNvGraphicFramePr>
          <p:nvPr/>
        </p:nvGraphicFramePr>
        <p:xfrm>
          <a:off x="1014413" y="1566863"/>
          <a:ext cx="6924675" cy="4657725"/>
        </p:xfrm>
        <a:graphic>
          <a:graphicData uri="http://schemas.openxmlformats.org/drawingml/2006/table">
            <a:tbl>
              <a:tblPr/>
              <a:tblGrid>
                <a:gridCol w="3338512"/>
                <a:gridCol w="3586163"/>
              </a:tblGrid>
              <a:tr h="46513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PROGA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80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LISTA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4000+0040=4040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653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ENDA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4000+0054=4054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508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PROGB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4000+0063=4063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667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LISTB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4063+0060=40C3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5082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ENDB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1" lang="en-US" sz="2800" b="0" i="0" u="none" strike="noStrike" cap="none" normalizeH="0" baseline="0" smtClean="0">
                        <a:ln>
                          <a:noFill/>
                        </a:ln>
                        <a:solidFill>
                          <a:schemeClr val="tx1"/>
                        </a:solidFill>
                        <a:effectLst/>
                        <a:latin typeface="Arial"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07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PROGC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4063+007F=40E2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3812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LISTC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1" lang="en-US" sz="2800" b="0" i="0" u="none" strike="noStrike" cap="none" normalizeH="0" baseline="0" smtClean="0">
                        <a:ln>
                          <a:noFill/>
                        </a:ln>
                        <a:solidFill>
                          <a:schemeClr val="tx1"/>
                        </a:solidFill>
                        <a:effectLst/>
                        <a:latin typeface="Arial"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2800" b="0" i="0" u="none" strike="noStrike" cap="none" normalizeH="0" baseline="0" smtClean="0">
                          <a:ln>
                            <a:noFill/>
                          </a:ln>
                          <a:solidFill>
                            <a:schemeClr val="tx1"/>
                          </a:solidFill>
                          <a:effectLst/>
                          <a:latin typeface="Arial" charset="0"/>
                          <a:ea typeface="新細明體" pitchFamily="18" charset="-120"/>
                        </a:rPr>
                        <a:t>ENDC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1" lang="en-US" sz="2800" b="0" i="0" u="none" strike="noStrike" cap="none" normalizeH="0" baseline="0" smtClean="0">
                        <a:ln>
                          <a:noFill/>
                        </a:ln>
                        <a:solidFill>
                          <a:schemeClr val="tx1"/>
                        </a:solidFill>
                        <a:effectLst/>
                        <a:latin typeface="Arial" charset="0"/>
                        <a:ea typeface="新細明體" pitchFamily="18" charset="-12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344139" name="Text Box 75"/>
          <p:cNvSpPr txBox="1">
            <a:spLocks noChangeArrowheads="1"/>
          </p:cNvSpPr>
          <p:nvPr/>
        </p:nvSpPr>
        <p:spPr bwMode="auto">
          <a:xfrm>
            <a:off x="885825" y="884238"/>
            <a:ext cx="6937375" cy="366712"/>
          </a:xfrm>
          <a:prstGeom prst="rect">
            <a:avLst/>
          </a:prstGeom>
          <a:noFill/>
          <a:ln w="9525">
            <a:noFill/>
            <a:miter lim="800000"/>
            <a:headEnd/>
            <a:tailEnd/>
          </a:ln>
          <a:effectLst/>
        </p:spPr>
        <p:txBody>
          <a:bodyPr>
            <a:spAutoFit/>
          </a:bodyPr>
          <a:lstStyle/>
          <a:p>
            <a:pPr>
              <a:spcBef>
                <a:spcPct val="50000"/>
              </a:spcBef>
            </a:pPr>
            <a:r>
              <a:rPr lang="en-US" altLang="zh-TW"/>
              <a:t>External Symbol Table</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Rectangle 2"/>
          <p:cNvSpPr>
            <a:spLocks noGrp="1" noChangeArrowheads="1"/>
          </p:cNvSpPr>
          <p:nvPr>
            <p:ph type="title"/>
          </p:nvPr>
        </p:nvSpPr>
        <p:spPr/>
        <p:txBody>
          <a:bodyPr/>
          <a:lstStyle/>
          <a:p>
            <a:endParaRPr lang="en-US"/>
          </a:p>
        </p:txBody>
      </p:sp>
      <p:sp>
        <p:nvSpPr>
          <p:cNvPr id="345091" name="Rectangle 3"/>
          <p:cNvSpPr>
            <a:spLocks noGrp="1" noChangeArrowheads="1"/>
          </p:cNvSpPr>
          <p:nvPr>
            <p:ph type="body" idx="1"/>
          </p:nvPr>
        </p:nvSpPr>
        <p:spPr/>
        <p:txBody>
          <a:bodyPr/>
          <a:lstStyle/>
          <a:p>
            <a:r>
              <a:rPr lang="en-US" altLang="zh-TW"/>
              <a:t>Add 40C3 to those five half-byes at 4024.</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7" name="Rectangle 3"/>
          <p:cNvSpPr>
            <a:spLocks noGrp="1" noChangeArrowheads="1"/>
          </p:cNvSpPr>
          <p:nvPr>
            <p:ph type="body" idx="1"/>
          </p:nvPr>
        </p:nvSpPr>
        <p:spPr>
          <a:xfrm>
            <a:off x="609600" y="1377950"/>
            <a:ext cx="8153400" cy="4565650"/>
          </a:xfrm>
        </p:spPr>
        <p:txBody>
          <a:bodyPr/>
          <a:lstStyle/>
          <a:p>
            <a:pPr>
              <a:lnSpc>
                <a:spcPct val="80000"/>
              </a:lnSpc>
            </a:pPr>
            <a:r>
              <a:rPr lang="en-US" altLang="zh-TW" sz="2800"/>
              <a:t>Control section A</a:t>
            </a:r>
          </a:p>
          <a:p>
            <a:pPr lvl="1">
              <a:lnSpc>
                <a:spcPct val="80000"/>
              </a:lnSpc>
            </a:pPr>
            <a:r>
              <a:rPr lang="en-US" altLang="zh-TW" sz="2400"/>
              <a:t>LISTA is defined within the control section.</a:t>
            </a:r>
          </a:p>
          <a:p>
            <a:pPr lvl="1">
              <a:lnSpc>
                <a:spcPct val="80000"/>
              </a:lnSpc>
            </a:pPr>
            <a:r>
              <a:rPr lang="en-US" altLang="zh-TW" sz="2400"/>
              <a:t>Its address is immediately available using PC-relative addressing.</a:t>
            </a:r>
          </a:p>
          <a:p>
            <a:pPr lvl="1">
              <a:lnSpc>
                <a:spcPct val="80000"/>
              </a:lnSpc>
            </a:pPr>
            <a:r>
              <a:rPr lang="en-US" altLang="zh-TW" sz="2400"/>
              <a:t>No modification for relocation or linking is necessary.</a:t>
            </a:r>
          </a:p>
          <a:p>
            <a:pPr>
              <a:lnSpc>
                <a:spcPct val="80000"/>
              </a:lnSpc>
            </a:pPr>
            <a:r>
              <a:rPr lang="en-US" altLang="zh-TW" sz="2800"/>
              <a:t>Control sections B and C</a:t>
            </a:r>
          </a:p>
          <a:p>
            <a:pPr lvl="1">
              <a:lnSpc>
                <a:spcPct val="80000"/>
              </a:lnSpc>
            </a:pPr>
            <a:r>
              <a:rPr lang="en-US" altLang="zh-TW" sz="2400"/>
              <a:t>LISTA is an external reference.</a:t>
            </a:r>
          </a:p>
          <a:p>
            <a:pPr lvl="1">
              <a:lnSpc>
                <a:spcPct val="80000"/>
              </a:lnSpc>
            </a:pPr>
            <a:r>
              <a:rPr lang="en-US" altLang="zh-TW" sz="2400"/>
              <a:t>Its address is not available thus an extended-format instruction with address field set to 00000 is used.</a:t>
            </a:r>
          </a:p>
          <a:p>
            <a:pPr lvl="1">
              <a:lnSpc>
                <a:spcPct val="80000"/>
              </a:lnSpc>
            </a:pPr>
            <a:r>
              <a:rPr lang="en-US" altLang="zh-TW" sz="2400"/>
              <a:t>A modification record is inserted into the object code to instruct the loader to add the value of LISTA (once determined) to this address field.</a:t>
            </a:r>
          </a:p>
        </p:txBody>
      </p:sp>
      <p:sp>
        <p:nvSpPr>
          <p:cNvPr id="308228" name="Rectangle 4"/>
          <p:cNvSpPr>
            <a:spLocks noGrp="1" noChangeArrowheads="1"/>
          </p:cNvSpPr>
          <p:nvPr>
            <p:ph type="title"/>
          </p:nvPr>
        </p:nvSpPr>
        <p:spPr>
          <a:xfrm>
            <a:off x="457200" y="274638"/>
            <a:ext cx="8229600" cy="836612"/>
          </a:xfrm>
        </p:spPr>
        <p:txBody>
          <a:bodyPr/>
          <a:lstStyle/>
          <a:p>
            <a:r>
              <a:rPr lang="en-US" altLang="zh-TW"/>
              <a:t>REF1 (LISTA)</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1" name="Rectangle 3"/>
          <p:cNvSpPr>
            <a:spLocks noGrp="1" noChangeArrowheads="1"/>
          </p:cNvSpPr>
          <p:nvPr>
            <p:ph type="body" idx="1"/>
          </p:nvPr>
        </p:nvSpPr>
        <p:spPr>
          <a:xfrm>
            <a:off x="685800" y="1376363"/>
            <a:ext cx="7772400" cy="5118100"/>
          </a:xfrm>
        </p:spPr>
        <p:txBody>
          <a:bodyPr/>
          <a:lstStyle/>
          <a:p>
            <a:pPr>
              <a:lnSpc>
                <a:spcPct val="80000"/>
              </a:lnSpc>
            </a:pPr>
            <a:r>
              <a:rPr lang="en-US" altLang="zh-TW" sz="2800"/>
              <a:t>Control sections A and C</a:t>
            </a:r>
          </a:p>
          <a:p>
            <a:pPr lvl="1">
              <a:lnSpc>
                <a:spcPct val="80000"/>
              </a:lnSpc>
            </a:pPr>
            <a:r>
              <a:rPr lang="en-US" altLang="zh-TW" sz="2400"/>
              <a:t>REF2 is an external reference (LISTB) plus a constant.</a:t>
            </a:r>
          </a:p>
          <a:p>
            <a:pPr lvl="1">
              <a:lnSpc>
                <a:spcPct val="80000"/>
              </a:lnSpc>
            </a:pPr>
            <a:r>
              <a:rPr lang="en-US" altLang="zh-TW" sz="2400"/>
              <a:t>The address of LISTB is not available thus an extended-format instruction with address field set to 00004 is used.</a:t>
            </a:r>
          </a:p>
          <a:p>
            <a:pPr lvl="1">
              <a:lnSpc>
                <a:spcPct val="80000"/>
              </a:lnSpc>
            </a:pPr>
            <a:r>
              <a:rPr lang="en-US" altLang="zh-TW" sz="2400"/>
              <a:t>A modification record is inserted into the object code to instruct the loader to add the value of LISTB (once determined) to this address field.</a:t>
            </a:r>
          </a:p>
          <a:p>
            <a:pPr>
              <a:lnSpc>
                <a:spcPct val="80000"/>
              </a:lnSpc>
            </a:pPr>
            <a:r>
              <a:rPr lang="en-US" altLang="zh-TW" sz="2800"/>
              <a:t>Control section B</a:t>
            </a:r>
          </a:p>
          <a:p>
            <a:pPr lvl="1">
              <a:lnSpc>
                <a:spcPct val="80000"/>
              </a:lnSpc>
            </a:pPr>
            <a:r>
              <a:rPr lang="en-US" altLang="zh-TW" sz="2400"/>
              <a:t>LISTB is defined within the control section.</a:t>
            </a:r>
          </a:p>
          <a:p>
            <a:pPr lvl="1">
              <a:lnSpc>
                <a:spcPct val="80000"/>
              </a:lnSpc>
            </a:pPr>
            <a:r>
              <a:rPr lang="en-US" altLang="zh-TW" sz="2400"/>
              <a:t>Its address is immediately available using PC-relative addressing.</a:t>
            </a:r>
          </a:p>
          <a:p>
            <a:pPr lvl="1">
              <a:lnSpc>
                <a:spcPct val="80000"/>
              </a:lnSpc>
            </a:pPr>
            <a:r>
              <a:rPr lang="en-US" altLang="zh-TW" sz="2400"/>
              <a:t>No modification for relocation or linking is necessary.</a:t>
            </a:r>
          </a:p>
        </p:txBody>
      </p:sp>
      <p:sp>
        <p:nvSpPr>
          <p:cNvPr id="309252" name="Rectangle 4"/>
          <p:cNvSpPr>
            <a:spLocks noChangeArrowheads="1"/>
          </p:cNvSpPr>
          <p:nvPr/>
        </p:nvSpPr>
        <p:spPr bwMode="auto">
          <a:xfrm>
            <a:off x="457200" y="274638"/>
            <a:ext cx="8229600" cy="836612"/>
          </a:xfrm>
          <a:prstGeom prst="rect">
            <a:avLst/>
          </a:prstGeom>
          <a:noFill/>
          <a:ln w="9525">
            <a:noFill/>
            <a:miter lim="800000"/>
            <a:headEnd/>
            <a:tailEnd/>
          </a:ln>
          <a:effectLst/>
        </p:spPr>
        <p:txBody>
          <a:bodyPr anchor="ctr"/>
          <a:lstStyle/>
          <a:p>
            <a:pPr algn="ctr"/>
            <a:r>
              <a:rPr lang="en-US" altLang="zh-TW" sz="4400">
                <a:solidFill>
                  <a:srgbClr val="006600"/>
                </a:solidFill>
              </a:rPr>
              <a:t>REF2 (LISTB+4)</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5" name="Rectangle 3"/>
          <p:cNvSpPr>
            <a:spLocks noGrp="1" noChangeArrowheads="1"/>
          </p:cNvSpPr>
          <p:nvPr>
            <p:ph type="body" idx="1"/>
          </p:nvPr>
        </p:nvSpPr>
        <p:spPr>
          <a:xfrm>
            <a:off x="468313" y="1235075"/>
            <a:ext cx="8412162" cy="5318125"/>
          </a:xfrm>
        </p:spPr>
        <p:txBody>
          <a:bodyPr/>
          <a:lstStyle/>
          <a:p>
            <a:pPr>
              <a:lnSpc>
                <a:spcPct val="90000"/>
              </a:lnSpc>
            </a:pPr>
            <a:r>
              <a:rPr lang="en-US" altLang="zh-TW" sz="2800"/>
              <a:t>Control section A</a:t>
            </a:r>
          </a:p>
          <a:p>
            <a:pPr lvl="1">
              <a:lnSpc>
                <a:spcPct val="90000"/>
              </a:lnSpc>
            </a:pPr>
            <a:r>
              <a:rPr lang="en-US" altLang="zh-TW" sz="2400"/>
              <a:t>ENDA and LISTA are defined within the control section.</a:t>
            </a:r>
          </a:p>
          <a:p>
            <a:pPr lvl="1">
              <a:lnSpc>
                <a:spcPct val="90000"/>
              </a:lnSpc>
            </a:pPr>
            <a:r>
              <a:rPr lang="en-US" altLang="zh-TW" sz="2400"/>
              <a:t>The difference between ENDA and LISTA is immediately available.</a:t>
            </a:r>
          </a:p>
          <a:p>
            <a:pPr lvl="1">
              <a:lnSpc>
                <a:spcPct val="90000"/>
              </a:lnSpc>
            </a:pPr>
            <a:r>
              <a:rPr lang="en-US" altLang="zh-TW" sz="2400"/>
              <a:t>No modification for relocation or linking is necessary.</a:t>
            </a:r>
          </a:p>
          <a:p>
            <a:pPr>
              <a:lnSpc>
                <a:spcPct val="90000"/>
              </a:lnSpc>
            </a:pPr>
            <a:r>
              <a:rPr lang="en-US" altLang="zh-TW" sz="2800"/>
              <a:t>Control sections B and C</a:t>
            </a:r>
          </a:p>
          <a:p>
            <a:pPr lvl="1">
              <a:lnSpc>
                <a:spcPct val="90000"/>
              </a:lnSpc>
            </a:pPr>
            <a:r>
              <a:rPr lang="en-US" altLang="zh-TW" sz="2400"/>
              <a:t>ENDA and LISTA are external references.</a:t>
            </a:r>
          </a:p>
          <a:p>
            <a:pPr lvl="1">
              <a:lnSpc>
                <a:spcPct val="90000"/>
              </a:lnSpc>
            </a:pPr>
            <a:r>
              <a:rPr lang="en-US" altLang="zh-TW" sz="2400"/>
              <a:t>The difference between them is not available thus an extended-format instruction with address field set to 00000 is used.</a:t>
            </a:r>
          </a:p>
          <a:p>
            <a:pPr lvl="1">
              <a:lnSpc>
                <a:spcPct val="90000"/>
              </a:lnSpc>
            </a:pPr>
            <a:r>
              <a:rPr lang="en-US" altLang="zh-TW" sz="2400">
                <a:solidFill>
                  <a:srgbClr val="CC3300"/>
                </a:solidFill>
              </a:rPr>
              <a:t>Two</a:t>
            </a:r>
            <a:r>
              <a:rPr lang="en-US" altLang="zh-TW" sz="2400"/>
              <a:t> modification records are inserted into the object code</a:t>
            </a:r>
          </a:p>
          <a:p>
            <a:pPr lvl="2">
              <a:lnSpc>
                <a:spcPct val="90000"/>
              </a:lnSpc>
            </a:pPr>
            <a:r>
              <a:rPr lang="en-US" altLang="zh-TW" sz="2000"/>
              <a:t>+ENDA</a:t>
            </a:r>
          </a:p>
          <a:p>
            <a:pPr lvl="2">
              <a:lnSpc>
                <a:spcPct val="90000"/>
              </a:lnSpc>
            </a:pPr>
            <a:r>
              <a:rPr lang="en-US" altLang="zh-TW" sz="2000"/>
              <a:t> -LISTA</a:t>
            </a:r>
          </a:p>
        </p:txBody>
      </p:sp>
      <p:sp>
        <p:nvSpPr>
          <p:cNvPr id="310277" name="Rectangle 5"/>
          <p:cNvSpPr>
            <a:spLocks noChangeArrowheads="1"/>
          </p:cNvSpPr>
          <p:nvPr/>
        </p:nvSpPr>
        <p:spPr bwMode="auto">
          <a:xfrm>
            <a:off x="457200" y="274638"/>
            <a:ext cx="8229600" cy="836612"/>
          </a:xfrm>
          <a:prstGeom prst="rect">
            <a:avLst/>
          </a:prstGeom>
          <a:noFill/>
          <a:ln w="9525">
            <a:noFill/>
            <a:miter lim="800000"/>
            <a:headEnd/>
            <a:tailEnd/>
          </a:ln>
          <a:effectLst/>
        </p:spPr>
        <p:txBody>
          <a:bodyPr anchor="ctr"/>
          <a:lstStyle/>
          <a:p>
            <a:pPr algn="ctr"/>
            <a:r>
              <a:rPr lang="en-US" altLang="zh-TW" sz="4400">
                <a:solidFill>
                  <a:srgbClr val="006600"/>
                </a:solidFill>
              </a:rPr>
              <a:t>REF3 (#ENDA-LISTA)</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9" name="Rectangle 3"/>
          <p:cNvSpPr>
            <a:spLocks noGrp="1" noChangeArrowheads="1"/>
          </p:cNvSpPr>
          <p:nvPr>
            <p:ph type="body" idx="1"/>
          </p:nvPr>
        </p:nvSpPr>
        <p:spPr>
          <a:xfrm>
            <a:off x="552450" y="1095375"/>
            <a:ext cx="8210550" cy="5575300"/>
          </a:xfrm>
        </p:spPr>
        <p:txBody>
          <a:bodyPr/>
          <a:lstStyle/>
          <a:p>
            <a:pPr>
              <a:lnSpc>
                <a:spcPct val="80000"/>
              </a:lnSpc>
            </a:pPr>
            <a:r>
              <a:rPr lang="en-US" altLang="zh-TW" sz="2000"/>
              <a:t>Control section A</a:t>
            </a:r>
          </a:p>
          <a:p>
            <a:pPr lvl="1">
              <a:lnSpc>
                <a:spcPct val="80000"/>
              </a:lnSpc>
            </a:pPr>
            <a:r>
              <a:rPr lang="en-US" altLang="zh-TW" sz="1800"/>
              <a:t>The values of ENDA and LISTA are known when assembled. Only the value of LISTC is unknown.</a:t>
            </a:r>
          </a:p>
          <a:p>
            <a:pPr lvl="1">
              <a:lnSpc>
                <a:spcPct val="80000"/>
              </a:lnSpc>
            </a:pPr>
            <a:r>
              <a:rPr lang="en-US" altLang="zh-TW" sz="1800"/>
              <a:t>The address field is initialized as 000014 (ENDA-LISTA).</a:t>
            </a:r>
          </a:p>
          <a:p>
            <a:pPr lvl="1">
              <a:lnSpc>
                <a:spcPct val="80000"/>
              </a:lnSpc>
            </a:pPr>
            <a:r>
              <a:rPr lang="en-US" altLang="zh-TW" sz="1800">
                <a:solidFill>
                  <a:srgbClr val="CC3300"/>
                </a:solidFill>
              </a:rPr>
              <a:t>One</a:t>
            </a:r>
            <a:r>
              <a:rPr lang="en-US" altLang="zh-TW" sz="1800"/>
              <a:t> Modification record is needed for LISTC:</a:t>
            </a:r>
          </a:p>
          <a:p>
            <a:pPr lvl="2">
              <a:lnSpc>
                <a:spcPct val="80000"/>
              </a:lnSpc>
            </a:pPr>
            <a:r>
              <a:rPr lang="en-US" altLang="zh-TW" sz="1600"/>
              <a:t>+LISTC</a:t>
            </a:r>
          </a:p>
          <a:p>
            <a:pPr>
              <a:lnSpc>
                <a:spcPct val="80000"/>
              </a:lnSpc>
            </a:pPr>
            <a:r>
              <a:rPr lang="en-US" altLang="zh-TW" sz="2000"/>
              <a:t>Control section B</a:t>
            </a:r>
          </a:p>
          <a:p>
            <a:pPr lvl="1">
              <a:lnSpc>
                <a:spcPct val="80000"/>
              </a:lnSpc>
            </a:pPr>
            <a:r>
              <a:rPr lang="en-US" altLang="zh-TW" sz="1800"/>
              <a:t>ENDA, LISTA, and LISTC are all unknown.</a:t>
            </a:r>
          </a:p>
          <a:p>
            <a:pPr lvl="1">
              <a:lnSpc>
                <a:spcPct val="80000"/>
              </a:lnSpc>
            </a:pPr>
            <a:r>
              <a:rPr lang="en-US" altLang="zh-TW" sz="1800"/>
              <a:t>The address field is initialized as 000000.</a:t>
            </a:r>
          </a:p>
          <a:p>
            <a:pPr lvl="1">
              <a:lnSpc>
                <a:spcPct val="80000"/>
              </a:lnSpc>
            </a:pPr>
            <a:r>
              <a:rPr lang="en-US" altLang="zh-TW" sz="1800">
                <a:solidFill>
                  <a:srgbClr val="CC3300"/>
                </a:solidFill>
              </a:rPr>
              <a:t>Three</a:t>
            </a:r>
            <a:r>
              <a:rPr lang="en-US" altLang="zh-TW" sz="1800"/>
              <a:t> Modification records are needed:</a:t>
            </a:r>
          </a:p>
          <a:p>
            <a:pPr lvl="2">
              <a:lnSpc>
                <a:spcPct val="80000"/>
              </a:lnSpc>
            </a:pPr>
            <a:r>
              <a:rPr lang="en-US" altLang="zh-TW" sz="1600"/>
              <a:t>+ENDA</a:t>
            </a:r>
          </a:p>
          <a:p>
            <a:pPr lvl="2">
              <a:lnSpc>
                <a:spcPct val="80000"/>
              </a:lnSpc>
            </a:pPr>
            <a:r>
              <a:rPr lang="en-US" altLang="zh-TW" sz="1600"/>
              <a:t> -LISTA</a:t>
            </a:r>
          </a:p>
          <a:p>
            <a:pPr lvl="2">
              <a:lnSpc>
                <a:spcPct val="80000"/>
              </a:lnSpc>
            </a:pPr>
            <a:r>
              <a:rPr lang="en-US" altLang="zh-TW" sz="1600"/>
              <a:t>+LISTC</a:t>
            </a:r>
          </a:p>
          <a:p>
            <a:pPr>
              <a:lnSpc>
                <a:spcPct val="80000"/>
              </a:lnSpc>
            </a:pPr>
            <a:r>
              <a:rPr lang="en-US" altLang="zh-TW" sz="2000"/>
              <a:t>Control section C</a:t>
            </a:r>
          </a:p>
          <a:p>
            <a:pPr lvl="1">
              <a:lnSpc>
                <a:spcPct val="80000"/>
              </a:lnSpc>
            </a:pPr>
            <a:r>
              <a:rPr lang="en-US" altLang="zh-TW" sz="1800"/>
              <a:t>LISTC is defined in this control section but ENDA and LISTA are unknown.</a:t>
            </a:r>
          </a:p>
          <a:p>
            <a:pPr lvl="1">
              <a:lnSpc>
                <a:spcPct val="80000"/>
              </a:lnSpc>
            </a:pPr>
            <a:r>
              <a:rPr lang="en-US" altLang="zh-TW" sz="1800"/>
              <a:t>The address field is initialized as the </a:t>
            </a:r>
            <a:r>
              <a:rPr lang="en-US" altLang="zh-TW" sz="1800">
                <a:solidFill>
                  <a:srgbClr val="0000FF"/>
                </a:solidFill>
              </a:rPr>
              <a:t>relative</a:t>
            </a:r>
            <a:r>
              <a:rPr lang="en-US" altLang="zh-TW" sz="1800"/>
              <a:t> address of LISTC ( 000030)</a:t>
            </a:r>
          </a:p>
          <a:p>
            <a:pPr lvl="1">
              <a:lnSpc>
                <a:spcPct val="80000"/>
              </a:lnSpc>
            </a:pPr>
            <a:r>
              <a:rPr lang="en-US" altLang="zh-TW" sz="1800">
                <a:solidFill>
                  <a:srgbClr val="CC3300"/>
                </a:solidFill>
              </a:rPr>
              <a:t>Three</a:t>
            </a:r>
            <a:r>
              <a:rPr lang="en-US" altLang="zh-TW" sz="1800"/>
              <a:t> Modification records are needed: </a:t>
            </a:r>
          </a:p>
          <a:p>
            <a:pPr lvl="2">
              <a:lnSpc>
                <a:spcPct val="80000"/>
              </a:lnSpc>
            </a:pPr>
            <a:r>
              <a:rPr lang="en-US" altLang="zh-TW" sz="1600"/>
              <a:t>+ENDA</a:t>
            </a:r>
          </a:p>
          <a:p>
            <a:pPr lvl="2">
              <a:lnSpc>
                <a:spcPct val="80000"/>
              </a:lnSpc>
            </a:pPr>
            <a:r>
              <a:rPr lang="en-US" altLang="zh-TW" sz="1600"/>
              <a:t> -LISTA</a:t>
            </a:r>
          </a:p>
          <a:p>
            <a:pPr lvl="2">
              <a:lnSpc>
                <a:spcPct val="80000"/>
              </a:lnSpc>
            </a:pPr>
            <a:r>
              <a:rPr lang="en-US" altLang="zh-TW" sz="1600"/>
              <a:t>+PROGC   (for relocation)</a:t>
            </a:r>
          </a:p>
        </p:txBody>
      </p:sp>
      <p:sp>
        <p:nvSpPr>
          <p:cNvPr id="311301" name="Rectangle 5"/>
          <p:cNvSpPr>
            <a:spLocks noChangeArrowheads="1"/>
          </p:cNvSpPr>
          <p:nvPr/>
        </p:nvSpPr>
        <p:spPr bwMode="auto">
          <a:xfrm>
            <a:off x="457200" y="274638"/>
            <a:ext cx="8229600" cy="836612"/>
          </a:xfrm>
          <a:prstGeom prst="rect">
            <a:avLst/>
          </a:prstGeom>
          <a:noFill/>
          <a:ln w="9525">
            <a:noFill/>
            <a:miter lim="800000"/>
            <a:headEnd/>
            <a:tailEnd/>
          </a:ln>
          <a:effectLst/>
        </p:spPr>
        <p:txBody>
          <a:bodyPr anchor="ctr"/>
          <a:lstStyle/>
          <a:p>
            <a:pPr algn="ctr"/>
            <a:r>
              <a:rPr lang="en-US" altLang="zh-TW" sz="4400">
                <a:solidFill>
                  <a:srgbClr val="006600"/>
                </a:solidFill>
              </a:rPr>
              <a:t>REF4 (ENDA-LISTA+LISTC)</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2323" name="Picture 3" descr="p20"/>
          <p:cNvPicPr>
            <a:picLocks noChangeAspect="1" noChangeArrowheads="1"/>
          </p:cNvPicPr>
          <p:nvPr/>
        </p:nvPicPr>
        <p:blipFill>
          <a:blip r:embed="rId2" cstate="print"/>
          <a:srcRect/>
          <a:stretch>
            <a:fillRect/>
          </a:stretch>
        </p:blipFill>
        <p:spPr bwMode="auto">
          <a:xfrm>
            <a:off x="57150" y="1163638"/>
            <a:ext cx="6469063" cy="5678487"/>
          </a:xfrm>
          <a:prstGeom prst="rect">
            <a:avLst/>
          </a:prstGeom>
          <a:noFill/>
        </p:spPr>
      </p:pic>
      <p:sp>
        <p:nvSpPr>
          <p:cNvPr id="312326" name="Oval 6"/>
          <p:cNvSpPr>
            <a:spLocks noChangeArrowheads="1"/>
          </p:cNvSpPr>
          <p:nvPr/>
        </p:nvSpPr>
        <p:spPr bwMode="auto">
          <a:xfrm>
            <a:off x="2262188" y="3352800"/>
            <a:ext cx="715962" cy="457200"/>
          </a:xfrm>
          <a:prstGeom prst="ellipse">
            <a:avLst/>
          </a:prstGeom>
          <a:noFill/>
          <a:ln w="25400">
            <a:solidFill>
              <a:srgbClr val="CC3300"/>
            </a:solidFill>
            <a:round/>
            <a:headEnd/>
            <a:tailEnd/>
          </a:ln>
          <a:effectLst/>
        </p:spPr>
        <p:txBody>
          <a:bodyPr wrap="none" anchor="ctr"/>
          <a:lstStyle/>
          <a:p>
            <a:endParaRPr lang="en-US"/>
          </a:p>
        </p:txBody>
      </p:sp>
      <p:sp>
        <p:nvSpPr>
          <p:cNvPr id="312327" name="Oval 7"/>
          <p:cNvSpPr>
            <a:spLocks noChangeArrowheads="1"/>
          </p:cNvSpPr>
          <p:nvPr/>
        </p:nvSpPr>
        <p:spPr bwMode="auto">
          <a:xfrm>
            <a:off x="1876425" y="4767263"/>
            <a:ext cx="903288" cy="385762"/>
          </a:xfrm>
          <a:prstGeom prst="ellipse">
            <a:avLst/>
          </a:prstGeom>
          <a:noFill/>
          <a:ln w="25400">
            <a:solidFill>
              <a:srgbClr val="CC3300"/>
            </a:solidFill>
            <a:round/>
            <a:headEnd/>
            <a:tailEnd/>
          </a:ln>
          <a:effectLst/>
        </p:spPr>
        <p:txBody>
          <a:bodyPr wrap="none" anchor="ctr"/>
          <a:lstStyle/>
          <a:p>
            <a:endParaRPr lang="en-US"/>
          </a:p>
        </p:txBody>
      </p:sp>
      <p:sp>
        <p:nvSpPr>
          <p:cNvPr id="312328" name="Oval 8"/>
          <p:cNvSpPr>
            <a:spLocks noChangeArrowheads="1"/>
          </p:cNvSpPr>
          <p:nvPr/>
        </p:nvSpPr>
        <p:spPr bwMode="auto">
          <a:xfrm>
            <a:off x="2262188" y="5664200"/>
            <a:ext cx="701675" cy="355600"/>
          </a:xfrm>
          <a:prstGeom prst="ellipse">
            <a:avLst/>
          </a:prstGeom>
          <a:noFill/>
          <a:ln w="25400">
            <a:solidFill>
              <a:srgbClr val="CC3300"/>
            </a:solidFill>
            <a:round/>
            <a:headEnd/>
            <a:tailEnd/>
          </a:ln>
          <a:effectLst/>
        </p:spPr>
        <p:txBody>
          <a:bodyPr wrap="none" anchor="ctr"/>
          <a:lstStyle/>
          <a:p>
            <a:endParaRPr lang="en-US"/>
          </a:p>
        </p:txBody>
      </p:sp>
      <p:sp>
        <p:nvSpPr>
          <p:cNvPr id="312329" name="Oval 9"/>
          <p:cNvSpPr>
            <a:spLocks noChangeArrowheads="1"/>
          </p:cNvSpPr>
          <p:nvPr/>
        </p:nvSpPr>
        <p:spPr bwMode="auto">
          <a:xfrm>
            <a:off x="2967038" y="3409950"/>
            <a:ext cx="846137" cy="385763"/>
          </a:xfrm>
          <a:prstGeom prst="ellipse">
            <a:avLst/>
          </a:prstGeom>
          <a:noFill/>
          <a:ln w="25400">
            <a:solidFill>
              <a:srgbClr val="0000FF"/>
            </a:solidFill>
            <a:round/>
            <a:headEnd/>
            <a:tailEnd/>
          </a:ln>
          <a:effectLst/>
        </p:spPr>
        <p:txBody>
          <a:bodyPr wrap="none" anchor="ctr"/>
          <a:lstStyle/>
          <a:p>
            <a:endParaRPr lang="en-US"/>
          </a:p>
        </p:txBody>
      </p:sp>
      <p:sp>
        <p:nvSpPr>
          <p:cNvPr id="312330" name="Oval 10"/>
          <p:cNvSpPr>
            <a:spLocks noChangeArrowheads="1"/>
          </p:cNvSpPr>
          <p:nvPr/>
        </p:nvSpPr>
        <p:spPr bwMode="auto">
          <a:xfrm>
            <a:off x="2747963" y="4768850"/>
            <a:ext cx="860425" cy="384175"/>
          </a:xfrm>
          <a:prstGeom prst="ellipse">
            <a:avLst/>
          </a:prstGeom>
          <a:noFill/>
          <a:ln w="25400">
            <a:solidFill>
              <a:srgbClr val="0000FF"/>
            </a:solidFill>
            <a:round/>
            <a:headEnd/>
            <a:tailEnd/>
          </a:ln>
          <a:effectLst/>
        </p:spPr>
        <p:txBody>
          <a:bodyPr wrap="none" anchor="ctr"/>
          <a:lstStyle/>
          <a:p>
            <a:endParaRPr lang="en-US"/>
          </a:p>
        </p:txBody>
      </p:sp>
      <p:sp>
        <p:nvSpPr>
          <p:cNvPr id="312331" name="Oval 11"/>
          <p:cNvSpPr>
            <a:spLocks noChangeArrowheads="1"/>
          </p:cNvSpPr>
          <p:nvPr/>
        </p:nvSpPr>
        <p:spPr bwMode="auto">
          <a:xfrm>
            <a:off x="2952750" y="5707063"/>
            <a:ext cx="874713" cy="296862"/>
          </a:xfrm>
          <a:prstGeom prst="ellipse">
            <a:avLst/>
          </a:prstGeom>
          <a:noFill/>
          <a:ln w="25400">
            <a:solidFill>
              <a:srgbClr val="0000FF"/>
            </a:solidFill>
            <a:round/>
            <a:headEnd/>
            <a:tailEnd/>
          </a:ln>
          <a:effectLst/>
        </p:spPr>
        <p:txBody>
          <a:bodyPr wrap="none" anchor="ctr"/>
          <a:lstStyle/>
          <a:p>
            <a:endParaRPr lang="en-US"/>
          </a:p>
        </p:txBody>
      </p:sp>
      <p:sp>
        <p:nvSpPr>
          <p:cNvPr id="312332" name="Oval 12"/>
          <p:cNvSpPr>
            <a:spLocks noChangeArrowheads="1"/>
          </p:cNvSpPr>
          <p:nvPr/>
        </p:nvSpPr>
        <p:spPr bwMode="auto">
          <a:xfrm>
            <a:off x="1238250" y="3568700"/>
            <a:ext cx="717550" cy="382588"/>
          </a:xfrm>
          <a:prstGeom prst="ellipse">
            <a:avLst/>
          </a:prstGeom>
          <a:noFill/>
          <a:ln w="25400">
            <a:solidFill>
              <a:srgbClr val="006600"/>
            </a:solidFill>
            <a:round/>
            <a:headEnd/>
            <a:tailEnd/>
          </a:ln>
          <a:effectLst/>
        </p:spPr>
        <p:txBody>
          <a:bodyPr wrap="none" anchor="ctr"/>
          <a:lstStyle/>
          <a:p>
            <a:endParaRPr lang="en-US"/>
          </a:p>
        </p:txBody>
      </p:sp>
      <p:sp>
        <p:nvSpPr>
          <p:cNvPr id="312333" name="Oval 13"/>
          <p:cNvSpPr>
            <a:spLocks noChangeArrowheads="1"/>
          </p:cNvSpPr>
          <p:nvPr/>
        </p:nvSpPr>
        <p:spPr bwMode="auto">
          <a:xfrm>
            <a:off x="1212850" y="4986338"/>
            <a:ext cx="541338" cy="325437"/>
          </a:xfrm>
          <a:prstGeom prst="ellipse">
            <a:avLst/>
          </a:prstGeom>
          <a:noFill/>
          <a:ln w="25400">
            <a:solidFill>
              <a:srgbClr val="006600"/>
            </a:solidFill>
            <a:round/>
            <a:headEnd/>
            <a:tailEnd/>
          </a:ln>
          <a:effectLst/>
        </p:spPr>
        <p:txBody>
          <a:bodyPr wrap="none" anchor="ctr"/>
          <a:lstStyle/>
          <a:p>
            <a:endParaRPr lang="en-US"/>
          </a:p>
        </p:txBody>
      </p:sp>
      <p:sp>
        <p:nvSpPr>
          <p:cNvPr id="312335" name="Rectangle 15"/>
          <p:cNvSpPr>
            <a:spLocks noGrp="1" noChangeArrowheads="1"/>
          </p:cNvSpPr>
          <p:nvPr>
            <p:ph type="title"/>
          </p:nvPr>
        </p:nvSpPr>
        <p:spPr>
          <a:xfrm>
            <a:off x="180975" y="274638"/>
            <a:ext cx="8753475" cy="649287"/>
          </a:xfrm>
        </p:spPr>
        <p:txBody>
          <a:bodyPr/>
          <a:lstStyle/>
          <a:p>
            <a:r>
              <a:rPr lang="en-US" altLang="zh-TW" sz="3200"/>
              <a:t>Program in Memory after Linking and Loading</a:t>
            </a:r>
          </a:p>
        </p:txBody>
      </p:sp>
      <p:sp>
        <p:nvSpPr>
          <p:cNvPr id="312336" name="Text Box 16"/>
          <p:cNvSpPr txBox="1">
            <a:spLocks noChangeArrowheads="1"/>
          </p:cNvSpPr>
          <p:nvPr/>
        </p:nvSpPr>
        <p:spPr bwMode="auto">
          <a:xfrm>
            <a:off x="6176963" y="2906713"/>
            <a:ext cx="1708150" cy="366712"/>
          </a:xfrm>
          <a:prstGeom prst="rect">
            <a:avLst/>
          </a:prstGeom>
          <a:noFill/>
          <a:ln w="9525">
            <a:noFill/>
            <a:miter lim="800000"/>
            <a:headEnd/>
            <a:tailEnd/>
          </a:ln>
          <a:effectLst/>
        </p:spPr>
        <p:txBody>
          <a:bodyPr wrap="none">
            <a:spAutoFit/>
          </a:bodyPr>
          <a:lstStyle/>
          <a:p>
            <a:r>
              <a:rPr lang="en-US" altLang="zh-TW"/>
              <a:t>started at 4000</a:t>
            </a:r>
          </a:p>
        </p:txBody>
      </p:sp>
      <p:sp>
        <p:nvSpPr>
          <p:cNvPr id="312337" name="Text Box 17"/>
          <p:cNvSpPr txBox="1">
            <a:spLocks noChangeArrowheads="1"/>
          </p:cNvSpPr>
          <p:nvPr/>
        </p:nvSpPr>
        <p:spPr bwMode="auto">
          <a:xfrm>
            <a:off x="6176963" y="4168775"/>
            <a:ext cx="1708150" cy="366713"/>
          </a:xfrm>
          <a:prstGeom prst="rect">
            <a:avLst/>
          </a:prstGeom>
          <a:noFill/>
          <a:ln w="9525">
            <a:noFill/>
            <a:miter lim="800000"/>
            <a:headEnd/>
            <a:tailEnd/>
          </a:ln>
          <a:effectLst/>
        </p:spPr>
        <p:txBody>
          <a:bodyPr wrap="none">
            <a:spAutoFit/>
          </a:bodyPr>
          <a:lstStyle/>
          <a:p>
            <a:r>
              <a:rPr lang="en-US" altLang="zh-TW"/>
              <a:t>started at 4063</a:t>
            </a:r>
          </a:p>
        </p:txBody>
      </p:sp>
      <p:sp>
        <p:nvSpPr>
          <p:cNvPr id="312338" name="Text Box 18"/>
          <p:cNvSpPr txBox="1">
            <a:spLocks noChangeArrowheads="1"/>
          </p:cNvSpPr>
          <p:nvPr/>
        </p:nvSpPr>
        <p:spPr bwMode="auto">
          <a:xfrm>
            <a:off x="6176963" y="5286375"/>
            <a:ext cx="1733550" cy="366713"/>
          </a:xfrm>
          <a:prstGeom prst="rect">
            <a:avLst/>
          </a:prstGeom>
          <a:noFill/>
          <a:ln w="9525">
            <a:noFill/>
            <a:miter lim="800000"/>
            <a:headEnd/>
            <a:tailEnd/>
          </a:ln>
          <a:effectLst/>
        </p:spPr>
        <p:txBody>
          <a:bodyPr wrap="none">
            <a:spAutoFit/>
          </a:bodyPr>
          <a:lstStyle/>
          <a:p>
            <a:r>
              <a:rPr lang="en-US" altLang="zh-TW"/>
              <a:t>started at 40E2</a:t>
            </a:r>
          </a:p>
        </p:txBody>
      </p:sp>
      <p:sp>
        <p:nvSpPr>
          <p:cNvPr id="312339" name="Oval 19"/>
          <p:cNvSpPr>
            <a:spLocks noChangeArrowheads="1"/>
          </p:cNvSpPr>
          <p:nvPr/>
        </p:nvSpPr>
        <p:spPr bwMode="auto">
          <a:xfrm>
            <a:off x="4999038" y="4838700"/>
            <a:ext cx="352425" cy="252413"/>
          </a:xfrm>
          <a:prstGeom prst="ellipse">
            <a:avLst/>
          </a:prstGeom>
          <a:noFill/>
          <a:ln w="25400">
            <a:solidFill>
              <a:srgbClr val="006600"/>
            </a:solidFill>
            <a:round/>
            <a:headEnd/>
            <a:tailEnd/>
          </a:ln>
          <a:effectLst/>
        </p:spPr>
        <p:txBody>
          <a:bodyPr wrap="none" anchor="ctr"/>
          <a:lstStyle/>
          <a:p>
            <a:endParaRPr lang="en-US"/>
          </a:p>
        </p:txBody>
      </p:sp>
      <p:sp>
        <p:nvSpPr>
          <p:cNvPr id="312340" name="Oval 20"/>
          <p:cNvSpPr>
            <a:spLocks noChangeArrowheads="1"/>
          </p:cNvSpPr>
          <p:nvPr/>
        </p:nvSpPr>
        <p:spPr bwMode="auto">
          <a:xfrm>
            <a:off x="1250950" y="5830888"/>
            <a:ext cx="717550" cy="382587"/>
          </a:xfrm>
          <a:prstGeom prst="ellipse">
            <a:avLst/>
          </a:prstGeom>
          <a:noFill/>
          <a:ln w="25400">
            <a:solidFill>
              <a:srgbClr val="006600"/>
            </a:solidFill>
            <a:round/>
            <a:headEnd/>
            <a:tailEnd/>
          </a:ln>
          <a:effectLst/>
        </p:spPr>
        <p:txBody>
          <a:bodyPr wrap="none" anchor="ctr"/>
          <a:lstStyle/>
          <a:p>
            <a:endParaRPr lang="en-US"/>
          </a:p>
        </p:txBody>
      </p:sp>
      <p:sp>
        <p:nvSpPr>
          <p:cNvPr id="312341" name="Text Box 21"/>
          <p:cNvSpPr txBox="1">
            <a:spLocks noChangeArrowheads="1"/>
          </p:cNvSpPr>
          <p:nvPr/>
        </p:nvSpPr>
        <p:spPr bwMode="auto">
          <a:xfrm>
            <a:off x="5711825" y="1638300"/>
            <a:ext cx="3206750" cy="1006475"/>
          </a:xfrm>
          <a:prstGeom prst="rect">
            <a:avLst/>
          </a:prstGeom>
          <a:noFill/>
          <a:ln w="9525">
            <a:noFill/>
            <a:miter lim="800000"/>
            <a:headEnd/>
            <a:tailEnd/>
          </a:ln>
          <a:effectLst/>
        </p:spPr>
        <p:txBody>
          <a:bodyPr>
            <a:spAutoFit/>
          </a:bodyPr>
          <a:lstStyle/>
          <a:p>
            <a:r>
              <a:rPr lang="en-US" altLang="zh-TW" sz="2000"/>
              <a:t>Values of </a:t>
            </a:r>
            <a:r>
              <a:rPr lang="en-US" altLang="zh-TW" sz="2000">
                <a:solidFill>
                  <a:srgbClr val="CC3300"/>
                </a:solidFill>
              </a:rPr>
              <a:t>REF4</a:t>
            </a:r>
            <a:r>
              <a:rPr lang="en-US" altLang="zh-TW" sz="2000"/>
              <a:t>, </a:t>
            </a:r>
            <a:r>
              <a:rPr lang="en-US" altLang="zh-TW" sz="2000">
                <a:solidFill>
                  <a:srgbClr val="0000FF"/>
                </a:solidFill>
              </a:rPr>
              <a:t>REF5</a:t>
            </a:r>
            <a:r>
              <a:rPr lang="en-US" altLang="zh-TW" sz="2000"/>
              <a:t>, …, </a:t>
            </a:r>
            <a:r>
              <a:rPr lang="en-US" altLang="zh-TW" sz="2000">
                <a:solidFill>
                  <a:srgbClr val="006600"/>
                </a:solidFill>
              </a:rPr>
              <a:t>REF8</a:t>
            </a:r>
            <a:r>
              <a:rPr lang="en-US" altLang="zh-TW" sz="2000"/>
              <a:t> in three places are all the same.</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7" name="Rectangle 3"/>
          <p:cNvSpPr>
            <a:spLocks noGrp="1" noChangeArrowheads="1"/>
          </p:cNvSpPr>
          <p:nvPr>
            <p:ph type="body" idx="1"/>
          </p:nvPr>
        </p:nvSpPr>
        <p:spPr>
          <a:xfrm>
            <a:off x="671513" y="1169988"/>
            <a:ext cx="8207375" cy="5441950"/>
          </a:xfrm>
        </p:spPr>
        <p:txBody>
          <a:bodyPr/>
          <a:lstStyle/>
          <a:p>
            <a:r>
              <a:rPr lang="en-US" altLang="zh-TW" sz="2800"/>
              <a:t>Control section A</a:t>
            </a:r>
          </a:p>
          <a:p>
            <a:pPr lvl="1"/>
            <a:r>
              <a:rPr lang="en-US" altLang="zh-TW" sz="2400"/>
              <a:t>The address of REF4 is 4054 (4000 + 54)</a:t>
            </a:r>
          </a:p>
          <a:p>
            <a:pPr lvl="1"/>
            <a:r>
              <a:rPr lang="en-US" altLang="zh-TW" sz="2400"/>
              <a:t>The value of REF4 is: </a:t>
            </a:r>
          </a:p>
          <a:p>
            <a:pPr lvl="1">
              <a:buFontTx/>
              <a:buNone/>
            </a:pPr>
            <a:r>
              <a:rPr lang="en-US" altLang="zh-TW" sz="1800"/>
              <a:t>      </a:t>
            </a:r>
            <a:r>
              <a:rPr lang="en-US" altLang="zh-TW" sz="2000"/>
              <a:t>000014     +        004112            =  004126</a:t>
            </a:r>
          </a:p>
          <a:p>
            <a:pPr lvl="1">
              <a:buFontTx/>
              <a:buNone/>
            </a:pPr>
            <a:r>
              <a:rPr lang="en-US" altLang="zh-TW" sz="2000"/>
              <a:t> (initial value)    (address of LISTC) </a:t>
            </a:r>
          </a:p>
          <a:p>
            <a:pPr lvl="1"/>
            <a:r>
              <a:rPr lang="en-US" altLang="zh-TW" sz="2400"/>
              <a:t>The address of LISTC is:</a:t>
            </a:r>
          </a:p>
          <a:p>
            <a:pPr lvl="1">
              <a:buFontTx/>
              <a:buNone/>
            </a:pPr>
            <a:r>
              <a:rPr lang="en-US" altLang="zh-TW" sz="2000"/>
              <a:t>          0040E2         +        000030              =  004112</a:t>
            </a:r>
          </a:p>
          <a:p>
            <a:pPr lvl="1">
              <a:buFontTx/>
              <a:buNone/>
            </a:pPr>
            <a:r>
              <a:rPr lang="en-US" altLang="zh-TW" sz="1400"/>
              <a:t>(starting address of PROGC)    (relative address of LISTC in PROGC)</a:t>
            </a:r>
          </a:p>
          <a:p>
            <a:r>
              <a:rPr lang="en-US" altLang="zh-TW" sz="2800"/>
              <a:t>Control section B</a:t>
            </a:r>
          </a:p>
          <a:p>
            <a:pPr lvl="1"/>
            <a:r>
              <a:rPr lang="en-US" altLang="zh-TW" sz="2400"/>
              <a:t>The address of REF4 is 40D3 (4063 + 70)</a:t>
            </a:r>
          </a:p>
          <a:p>
            <a:pPr lvl="1"/>
            <a:r>
              <a:rPr lang="en-US" altLang="zh-TW" sz="2400"/>
              <a:t>The value of REF4 is: </a:t>
            </a:r>
          </a:p>
          <a:p>
            <a:pPr lvl="1">
              <a:buFontTx/>
              <a:buNone/>
            </a:pPr>
            <a:r>
              <a:rPr lang="en-US" altLang="zh-TW" sz="1800"/>
              <a:t>    </a:t>
            </a:r>
            <a:r>
              <a:rPr lang="en-US" altLang="zh-TW" sz="1600"/>
              <a:t>000000    +        004054          -       004040           +        004112 =  004126</a:t>
            </a:r>
          </a:p>
          <a:p>
            <a:pPr lvl="1">
              <a:buFontTx/>
              <a:buNone/>
            </a:pPr>
            <a:r>
              <a:rPr lang="en-US" altLang="zh-TW" sz="1600"/>
              <a:t> (initial value)  (address of ENDA)  (address of LISTA)  (address of LISTC) </a:t>
            </a:r>
            <a:endParaRPr lang="en-US" altLang="zh-TW" sz="2400"/>
          </a:p>
        </p:txBody>
      </p:sp>
      <p:sp>
        <p:nvSpPr>
          <p:cNvPr id="313348" name="Rectangle 4"/>
          <p:cNvSpPr>
            <a:spLocks noGrp="1" noChangeArrowheads="1"/>
          </p:cNvSpPr>
          <p:nvPr>
            <p:ph type="title"/>
          </p:nvPr>
        </p:nvSpPr>
        <p:spPr>
          <a:xfrm>
            <a:off x="457200" y="274638"/>
            <a:ext cx="8229600" cy="706437"/>
          </a:xfrm>
        </p:spPr>
        <p:txBody>
          <a:bodyPr/>
          <a:lstStyle/>
          <a:p>
            <a:r>
              <a:rPr lang="en-US" altLang="zh-TW" sz="3200"/>
              <a:t>Calculation of REF4 (ENDA-LISTA+LISTC)</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4370" name="Picture 2" descr="p21"/>
          <p:cNvPicPr>
            <a:picLocks noChangeAspect="1" noChangeArrowheads="1"/>
          </p:cNvPicPr>
          <p:nvPr/>
        </p:nvPicPr>
        <p:blipFill>
          <a:blip r:embed="rId2" cstate="print"/>
          <a:srcRect/>
          <a:stretch>
            <a:fillRect/>
          </a:stretch>
        </p:blipFill>
        <p:spPr bwMode="auto">
          <a:xfrm>
            <a:off x="733425" y="520700"/>
            <a:ext cx="7821613" cy="6337300"/>
          </a:xfrm>
          <a:prstGeom prst="rect">
            <a:avLst/>
          </a:prstGeom>
          <a:noFill/>
        </p:spPr>
      </p:pic>
      <p:sp>
        <p:nvSpPr>
          <p:cNvPr id="314371" name="Rectangle 3"/>
          <p:cNvSpPr>
            <a:spLocks noGrp="1" noChangeArrowheads="1"/>
          </p:cNvSpPr>
          <p:nvPr>
            <p:ph type="title"/>
          </p:nvPr>
        </p:nvSpPr>
        <p:spPr>
          <a:xfrm>
            <a:off x="457200" y="74613"/>
            <a:ext cx="8229600" cy="533400"/>
          </a:xfrm>
          <a:noFill/>
          <a:ln/>
        </p:spPr>
        <p:txBody>
          <a:bodyPr/>
          <a:lstStyle/>
          <a:p>
            <a:r>
              <a:rPr lang="en-US" altLang="zh-TW" sz="3200"/>
              <a:t>Calculation of REF4 (ENDA-LISTA+LISTC)</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Rectangle 2"/>
          <p:cNvSpPr>
            <a:spLocks noGrp="1" noChangeArrowheads="1"/>
          </p:cNvSpPr>
          <p:nvPr>
            <p:ph type="title"/>
          </p:nvPr>
        </p:nvSpPr>
        <p:spPr/>
        <p:txBody>
          <a:bodyPr/>
          <a:lstStyle/>
          <a:p>
            <a:r>
              <a:rPr lang="en-US" altLang="zh-TW"/>
              <a:t>Relocation</a:t>
            </a:r>
          </a:p>
        </p:txBody>
      </p:sp>
      <p:sp>
        <p:nvSpPr>
          <p:cNvPr id="286723" name="Rectangle 3"/>
          <p:cNvSpPr>
            <a:spLocks noGrp="1" noChangeArrowheads="1"/>
          </p:cNvSpPr>
          <p:nvPr>
            <p:ph type="body" idx="1"/>
          </p:nvPr>
        </p:nvSpPr>
        <p:spPr/>
        <p:txBody>
          <a:bodyPr/>
          <a:lstStyle/>
          <a:p>
            <a:r>
              <a:rPr lang="en-US" altLang="zh-TW" sz="2800"/>
              <a:t>Loaders that allow for program relocation are called </a:t>
            </a:r>
            <a:r>
              <a:rPr lang="en-US" altLang="zh-TW" sz="2800" i="1"/>
              <a:t>relocating</a:t>
            </a:r>
            <a:r>
              <a:rPr lang="en-US" altLang="zh-TW" sz="2800"/>
              <a:t> or </a:t>
            </a:r>
            <a:r>
              <a:rPr lang="en-US" altLang="zh-TW" sz="2800" i="1"/>
              <a:t>relative loaders</a:t>
            </a:r>
            <a:r>
              <a:rPr lang="en-US" altLang="zh-TW" sz="2800"/>
              <a:t>.</a:t>
            </a:r>
          </a:p>
          <a:p>
            <a:r>
              <a:rPr lang="en-US" altLang="zh-TW" sz="2800"/>
              <a:t>Two methods for specifying relocation as part of the object program</a:t>
            </a:r>
          </a:p>
          <a:p>
            <a:pPr lvl="1"/>
            <a:r>
              <a:rPr lang="en-US" altLang="zh-TW" sz="2400">
                <a:solidFill>
                  <a:srgbClr val="CC3300"/>
                </a:solidFill>
              </a:rPr>
              <a:t>Modification records</a:t>
            </a:r>
          </a:p>
          <a:p>
            <a:pPr lvl="2"/>
            <a:r>
              <a:rPr lang="en-US" altLang="zh-TW" sz="2000"/>
              <a:t>Suitable for a small number of relocations required when relative or immediate addressing modes are extensively used</a:t>
            </a:r>
          </a:p>
          <a:p>
            <a:pPr lvl="1"/>
            <a:r>
              <a:rPr lang="en-US" altLang="zh-TW" sz="2400">
                <a:solidFill>
                  <a:srgbClr val="CC3300"/>
                </a:solidFill>
              </a:rPr>
              <a:t>Relocation bits</a:t>
            </a:r>
          </a:p>
          <a:p>
            <a:pPr lvl="2"/>
            <a:r>
              <a:rPr lang="en-US" altLang="zh-TW" sz="2000"/>
              <a:t>Suitable for a large number of relocations required when only direct addressing mode can be used in a machine with fixed instruction format (e.g., the standard SIC machine)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1" name="Rectangle 3"/>
          <p:cNvSpPr>
            <a:spLocks noGrp="1" noChangeArrowheads="1"/>
          </p:cNvSpPr>
          <p:nvPr>
            <p:ph type="body" idx="1"/>
          </p:nvPr>
        </p:nvSpPr>
        <p:spPr>
          <a:xfrm>
            <a:off x="492125" y="1336675"/>
            <a:ext cx="8170863" cy="5102225"/>
          </a:xfrm>
        </p:spPr>
        <p:txBody>
          <a:bodyPr/>
          <a:lstStyle/>
          <a:p>
            <a:pPr>
              <a:lnSpc>
                <a:spcPct val="90000"/>
              </a:lnSpc>
            </a:pPr>
            <a:r>
              <a:rPr lang="en-US" altLang="zh-TW" sz="2400"/>
              <a:t>For references that are instruction operands, the calculated values after loading do no always appear to be equal.</a:t>
            </a:r>
          </a:p>
          <a:p>
            <a:pPr>
              <a:lnSpc>
                <a:spcPct val="90000"/>
              </a:lnSpc>
            </a:pPr>
            <a:r>
              <a:rPr lang="en-US" altLang="zh-TW" sz="2400"/>
              <a:t>This is because there is an additional address calculation step involved for PC (or base) relative instructions.</a:t>
            </a:r>
          </a:p>
          <a:p>
            <a:pPr>
              <a:lnSpc>
                <a:spcPct val="90000"/>
              </a:lnSpc>
            </a:pPr>
            <a:r>
              <a:rPr lang="en-US" altLang="zh-TW" sz="2400"/>
              <a:t>In such cases, it is the </a:t>
            </a:r>
            <a:r>
              <a:rPr lang="en-US" altLang="zh-TW" sz="2400">
                <a:solidFill>
                  <a:srgbClr val="CC3300"/>
                </a:solidFill>
              </a:rPr>
              <a:t>target addresses</a:t>
            </a:r>
            <a:r>
              <a:rPr lang="en-US" altLang="zh-TW" sz="2400"/>
              <a:t> that are the same.</a:t>
            </a:r>
          </a:p>
          <a:p>
            <a:pPr>
              <a:lnSpc>
                <a:spcPct val="90000"/>
              </a:lnSpc>
            </a:pPr>
            <a:r>
              <a:rPr lang="en-US" altLang="zh-TW" sz="2400"/>
              <a:t>For example, in control section A, the reference REF1 is a PC relative instruction with displacement 01D. When this instruction is executed, the PC contains the value 4023. Therefore the resulting address is 4040. In control section B, because direct addressing is used, 4040 (4000 + 40)  is stored in the loaded program for REF1.</a:t>
            </a:r>
          </a:p>
        </p:txBody>
      </p:sp>
      <p:sp>
        <p:nvSpPr>
          <p:cNvPr id="329732" name="Rectangle 4"/>
          <p:cNvSpPr>
            <a:spLocks noGrp="1" noChangeArrowheads="1"/>
          </p:cNvSpPr>
          <p:nvPr>
            <p:ph type="title"/>
          </p:nvPr>
        </p:nvSpPr>
        <p:spPr>
          <a:xfrm>
            <a:off x="457200" y="274638"/>
            <a:ext cx="8229600" cy="736600"/>
          </a:xfrm>
        </p:spPr>
        <p:txBody>
          <a:bodyPr/>
          <a:lstStyle/>
          <a:p>
            <a:r>
              <a:rPr lang="en-US" altLang="zh-TW" sz="4000"/>
              <a:t>References in Instruction Operands</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Rectangle 2"/>
          <p:cNvSpPr>
            <a:spLocks noGrp="1" noChangeArrowheads="1"/>
          </p:cNvSpPr>
          <p:nvPr>
            <p:ph type="title"/>
          </p:nvPr>
        </p:nvSpPr>
        <p:spPr/>
        <p:txBody>
          <a:bodyPr/>
          <a:lstStyle/>
          <a:p>
            <a:r>
              <a:rPr lang="en-US" altLang="zh-TW" sz="4000"/>
              <a:t>Implementation of An Assembler</a:t>
            </a:r>
          </a:p>
        </p:txBody>
      </p:sp>
      <p:sp>
        <p:nvSpPr>
          <p:cNvPr id="331779" name="Rectangle 3"/>
          <p:cNvSpPr>
            <a:spLocks noChangeArrowheads="1"/>
          </p:cNvSpPr>
          <p:nvPr/>
        </p:nvSpPr>
        <p:spPr bwMode="auto">
          <a:xfrm>
            <a:off x="2152650" y="4052888"/>
            <a:ext cx="1262063" cy="1495425"/>
          </a:xfrm>
          <a:prstGeom prst="rect">
            <a:avLst/>
          </a:prstGeom>
          <a:solidFill>
            <a:schemeClr val="accent1"/>
          </a:solidFill>
          <a:ln w="9525">
            <a:solidFill>
              <a:schemeClr val="tx1"/>
            </a:solidFill>
            <a:miter lim="800000"/>
            <a:headEnd/>
            <a:tailEnd/>
          </a:ln>
          <a:effectLst/>
        </p:spPr>
        <p:txBody>
          <a:bodyPr wrap="none" anchor="ctr"/>
          <a:lstStyle/>
          <a:p>
            <a:pPr algn="ctr"/>
            <a:r>
              <a:rPr lang="en-US" altLang="zh-TW"/>
              <a:t>Pass 1</a:t>
            </a:r>
          </a:p>
        </p:txBody>
      </p:sp>
      <p:sp>
        <p:nvSpPr>
          <p:cNvPr id="331780" name="Rectangle 4"/>
          <p:cNvSpPr>
            <a:spLocks noChangeArrowheads="1"/>
          </p:cNvSpPr>
          <p:nvPr/>
        </p:nvSpPr>
        <p:spPr bwMode="auto">
          <a:xfrm>
            <a:off x="5827713" y="4052888"/>
            <a:ext cx="1262062" cy="1495425"/>
          </a:xfrm>
          <a:prstGeom prst="rect">
            <a:avLst/>
          </a:prstGeom>
          <a:solidFill>
            <a:schemeClr val="accent1"/>
          </a:solidFill>
          <a:ln w="9525">
            <a:solidFill>
              <a:schemeClr val="tx1"/>
            </a:solidFill>
            <a:miter lim="800000"/>
            <a:headEnd/>
            <a:tailEnd/>
          </a:ln>
          <a:effectLst/>
        </p:spPr>
        <p:txBody>
          <a:bodyPr wrap="none" anchor="ctr"/>
          <a:lstStyle/>
          <a:p>
            <a:pPr algn="ctr"/>
            <a:r>
              <a:rPr lang="en-US" altLang="zh-TW"/>
              <a:t>Pass 2</a:t>
            </a:r>
          </a:p>
        </p:txBody>
      </p:sp>
      <p:sp>
        <p:nvSpPr>
          <p:cNvPr id="331781" name="AutoShape 5"/>
          <p:cNvSpPr>
            <a:spLocks noChangeArrowheads="1"/>
          </p:cNvSpPr>
          <p:nvPr/>
        </p:nvSpPr>
        <p:spPr bwMode="auto">
          <a:xfrm>
            <a:off x="3800475" y="4416425"/>
            <a:ext cx="1698625" cy="769938"/>
          </a:xfrm>
          <a:prstGeom prst="roundRect">
            <a:avLst>
              <a:gd name="adj" fmla="val 35463"/>
            </a:avLst>
          </a:prstGeom>
          <a:noFill/>
          <a:ln w="9525">
            <a:solidFill>
              <a:schemeClr val="tx1"/>
            </a:solidFill>
            <a:round/>
            <a:headEnd/>
            <a:tailEnd/>
          </a:ln>
          <a:effectLst/>
        </p:spPr>
        <p:txBody>
          <a:bodyPr wrap="none" anchor="ctr"/>
          <a:lstStyle/>
          <a:p>
            <a:pPr algn="ctr"/>
            <a:r>
              <a:rPr lang="en-US" altLang="zh-TW"/>
              <a:t>Intermediate file</a:t>
            </a:r>
          </a:p>
        </p:txBody>
      </p:sp>
      <p:sp>
        <p:nvSpPr>
          <p:cNvPr id="331782" name="AutoShape 6"/>
          <p:cNvSpPr>
            <a:spLocks noChangeArrowheads="1"/>
          </p:cNvSpPr>
          <p:nvPr/>
        </p:nvSpPr>
        <p:spPr bwMode="auto">
          <a:xfrm>
            <a:off x="7446963" y="4416425"/>
            <a:ext cx="1582737" cy="769938"/>
          </a:xfrm>
          <a:prstGeom prst="roundRect">
            <a:avLst>
              <a:gd name="adj" fmla="val 35463"/>
            </a:avLst>
          </a:prstGeom>
          <a:noFill/>
          <a:ln w="9525">
            <a:solidFill>
              <a:schemeClr val="tx1"/>
            </a:solidFill>
            <a:round/>
            <a:headEnd/>
            <a:tailEnd/>
          </a:ln>
          <a:effectLst/>
        </p:spPr>
        <p:txBody>
          <a:bodyPr wrap="none" anchor="ctr"/>
          <a:lstStyle/>
          <a:p>
            <a:pPr algn="ctr"/>
            <a:r>
              <a:rPr lang="en-US" altLang="zh-TW"/>
              <a:t>Object program</a:t>
            </a:r>
          </a:p>
        </p:txBody>
      </p:sp>
      <p:sp>
        <p:nvSpPr>
          <p:cNvPr id="331783" name="AutoShape 7"/>
          <p:cNvSpPr>
            <a:spLocks noChangeArrowheads="1"/>
          </p:cNvSpPr>
          <p:nvPr/>
        </p:nvSpPr>
        <p:spPr bwMode="auto">
          <a:xfrm>
            <a:off x="128588" y="4416425"/>
            <a:ext cx="1668462" cy="769938"/>
          </a:xfrm>
          <a:prstGeom prst="roundRect">
            <a:avLst>
              <a:gd name="adj" fmla="val 35463"/>
            </a:avLst>
          </a:prstGeom>
          <a:noFill/>
          <a:ln w="9525">
            <a:solidFill>
              <a:schemeClr val="tx1"/>
            </a:solidFill>
            <a:round/>
            <a:headEnd/>
            <a:tailEnd/>
          </a:ln>
          <a:effectLst/>
        </p:spPr>
        <p:txBody>
          <a:bodyPr wrap="none" anchor="ctr"/>
          <a:lstStyle/>
          <a:p>
            <a:pPr algn="ctr"/>
            <a:r>
              <a:rPr lang="en-US" altLang="zh-TW"/>
              <a:t>Source program</a:t>
            </a:r>
          </a:p>
        </p:txBody>
      </p:sp>
      <p:sp>
        <p:nvSpPr>
          <p:cNvPr id="331784" name="AutoShape 8"/>
          <p:cNvSpPr>
            <a:spLocks noChangeArrowheads="1"/>
          </p:cNvSpPr>
          <p:nvPr/>
        </p:nvSpPr>
        <p:spPr bwMode="auto">
          <a:xfrm>
            <a:off x="3794125" y="2973388"/>
            <a:ext cx="1712913" cy="885825"/>
          </a:xfrm>
          <a:prstGeom prst="flowChartDocument">
            <a:avLst/>
          </a:prstGeom>
          <a:solidFill>
            <a:srgbClr val="CCFF99"/>
          </a:solidFill>
          <a:ln w="9525">
            <a:solidFill>
              <a:schemeClr val="tx1"/>
            </a:solidFill>
            <a:miter lim="800000"/>
            <a:headEnd/>
            <a:tailEnd/>
          </a:ln>
          <a:effectLst/>
        </p:spPr>
        <p:txBody>
          <a:bodyPr wrap="none" anchor="ctr"/>
          <a:lstStyle/>
          <a:p>
            <a:pPr algn="ctr"/>
            <a:r>
              <a:rPr lang="en-US" altLang="zh-TW"/>
              <a:t>OPTAB</a:t>
            </a:r>
          </a:p>
        </p:txBody>
      </p:sp>
      <p:sp>
        <p:nvSpPr>
          <p:cNvPr id="331785" name="AutoShape 9"/>
          <p:cNvSpPr>
            <a:spLocks noChangeArrowheads="1"/>
          </p:cNvSpPr>
          <p:nvPr/>
        </p:nvSpPr>
        <p:spPr bwMode="auto">
          <a:xfrm>
            <a:off x="3794125" y="5678488"/>
            <a:ext cx="1712913" cy="885825"/>
          </a:xfrm>
          <a:prstGeom prst="flowChartDocument">
            <a:avLst/>
          </a:prstGeom>
          <a:solidFill>
            <a:srgbClr val="CCFF99"/>
          </a:solidFill>
          <a:ln w="9525">
            <a:solidFill>
              <a:schemeClr val="tx1"/>
            </a:solidFill>
            <a:miter lim="800000"/>
            <a:headEnd/>
            <a:tailEnd/>
          </a:ln>
          <a:effectLst/>
        </p:spPr>
        <p:txBody>
          <a:bodyPr wrap="none" anchor="ctr"/>
          <a:lstStyle/>
          <a:p>
            <a:pPr algn="ctr"/>
            <a:r>
              <a:rPr lang="en-US" altLang="zh-TW"/>
              <a:t>SYMTAB</a:t>
            </a:r>
          </a:p>
        </p:txBody>
      </p:sp>
      <p:sp>
        <p:nvSpPr>
          <p:cNvPr id="331786" name="Rectangle 10"/>
          <p:cNvSpPr>
            <a:spLocks noChangeArrowheads="1"/>
          </p:cNvSpPr>
          <p:nvPr/>
        </p:nvSpPr>
        <p:spPr bwMode="auto">
          <a:xfrm>
            <a:off x="2263775" y="5821363"/>
            <a:ext cx="1046163" cy="609600"/>
          </a:xfrm>
          <a:prstGeom prst="rect">
            <a:avLst/>
          </a:prstGeom>
          <a:solidFill>
            <a:srgbClr val="CCFF99"/>
          </a:solidFill>
          <a:ln w="9525">
            <a:solidFill>
              <a:schemeClr val="tx1"/>
            </a:solidFill>
            <a:miter lim="800000"/>
            <a:headEnd/>
            <a:tailEnd/>
          </a:ln>
          <a:effectLst/>
        </p:spPr>
        <p:txBody>
          <a:bodyPr wrap="none" anchor="ctr"/>
          <a:lstStyle/>
          <a:p>
            <a:pPr algn="ctr"/>
            <a:r>
              <a:rPr lang="en-US" altLang="zh-TW"/>
              <a:t>LOCCTR</a:t>
            </a:r>
          </a:p>
        </p:txBody>
      </p:sp>
      <p:cxnSp>
        <p:nvCxnSpPr>
          <p:cNvPr id="331787" name="AutoShape 11"/>
          <p:cNvCxnSpPr>
            <a:cxnSpLocks noChangeShapeType="1"/>
            <a:stCxn id="331783" idx="3"/>
            <a:endCxn id="331779" idx="1"/>
          </p:cNvCxnSpPr>
          <p:nvPr/>
        </p:nvCxnSpPr>
        <p:spPr bwMode="auto">
          <a:xfrm flipV="1">
            <a:off x="1797050" y="4800600"/>
            <a:ext cx="355600" cy="1588"/>
          </a:xfrm>
          <a:prstGeom prst="straightConnector1">
            <a:avLst/>
          </a:prstGeom>
          <a:noFill/>
          <a:ln w="9525">
            <a:solidFill>
              <a:schemeClr val="tx1"/>
            </a:solidFill>
            <a:round/>
            <a:headEnd/>
            <a:tailEnd type="triangle" w="med" len="med"/>
          </a:ln>
          <a:effectLst/>
        </p:spPr>
      </p:cxnSp>
      <p:cxnSp>
        <p:nvCxnSpPr>
          <p:cNvPr id="331788" name="AutoShape 12"/>
          <p:cNvCxnSpPr>
            <a:cxnSpLocks noChangeShapeType="1"/>
            <a:stCxn id="331779" idx="3"/>
            <a:endCxn id="331781" idx="1"/>
          </p:cNvCxnSpPr>
          <p:nvPr/>
        </p:nvCxnSpPr>
        <p:spPr bwMode="auto">
          <a:xfrm>
            <a:off x="3414713" y="4800600"/>
            <a:ext cx="385762" cy="1588"/>
          </a:xfrm>
          <a:prstGeom prst="straightConnector1">
            <a:avLst/>
          </a:prstGeom>
          <a:noFill/>
          <a:ln w="9525">
            <a:solidFill>
              <a:schemeClr val="tx1"/>
            </a:solidFill>
            <a:round/>
            <a:headEnd/>
            <a:tailEnd type="triangle" w="med" len="med"/>
          </a:ln>
          <a:effectLst/>
        </p:spPr>
      </p:cxnSp>
      <p:cxnSp>
        <p:nvCxnSpPr>
          <p:cNvPr id="331789" name="AutoShape 13"/>
          <p:cNvCxnSpPr>
            <a:cxnSpLocks noChangeShapeType="1"/>
            <a:stCxn id="331781" idx="3"/>
            <a:endCxn id="331780" idx="1"/>
          </p:cNvCxnSpPr>
          <p:nvPr/>
        </p:nvCxnSpPr>
        <p:spPr bwMode="auto">
          <a:xfrm flipV="1">
            <a:off x="5499100" y="4800600"/>
            <a:ext cx="328613" cy="1588"/>
          </a:xfrm>
          <a:prstGeom prst="straightConnector1">
            <a:avLst/>
          </a:prstGeom>
          <a:noFill/>
          <a:ln w="9525">
            <a:solidFill>
              <a:schemeClr val="tx1"/>
            </a:solidFill>
            <a:round/>
            <a:headEnd/>
            <a:tailEnd type="triangle" w="med" len="med"/>
          </a:ln>
          <a:effectLst/>
        </p:spPr>
      </p:cxnSp>
      <p:cxnSp>
        <p:nvCxnSpPr>
          <p:cNvPr id="331790" name="AutoShape 14"/>
          <p:cNvCxnSpPr>
            <a:cxnSpLocks noChangeShapeType="1"/>
            <a:stCxn id="331780" idx="3"/>
            <a:endCxn id="331782" idx="1"/>
          </p:cNvCxnSpPr>
          <p:nvPr/>
        </p:nvCxnSpPr>
        <p:spPr bwMode="auto">
          <a:xfrm>
            <a:off x="7089775" y="4800600"/>
            <a:ext cx="357188" cy="1588"/>
          </a:xfrm>
          <a:prstGeom prst="straightConnector1">
            <a:avLst/>
          </a:prstGeom>
          <a:noFill/>
          <a:ln w="9525">
            <a:solidFill>
              <a:schemeClr val="tx1"/>
            </a:solidFill>
            <a:round/>
            <a:headEnd/>
            <a:tailEnd type="triangle" w="med" len="med"/>
          </a:ln>
          <a:effectLst/>
        </p:spPr>
      </p:cxnSp>
      <p:cxnSp>
        <p:nvCxnSpPr>
          <p:cNvPr id="331791" name="AutoShape 15"/>
          <p:cNvCxnSpPr>
            <a:cxnSpLocks noChangeShapeType="1"/>
            <a:stCxn id="331786" idx="3"/>
            <a:endCxn id="331785" idx="1"/>
          </p:cNvCxnSpPr>
          <p:nvPr/>
        </p:nvCxnSpPr>
        <p:spPr bwMode="auto">
          <a:xfrm flipV="1">
            <a:off x="3309938" y="6121400"/>
            <a:ext cx="484187" cy="4763"/>
          </a:xfrm>
          <a:prstGeom prst="straightConnector1">
            <a:avLst/>
          </a:prstGeom>
          <a:noFill/>
          <a:ln w="9525">
            <a:solidFill>
              <a:schemeClr val="tx1"/>
            </a:solidFill>
            <a:round/>
            <a:headEnd/>
            <a:tailEnd type="triangle" w="med" len="med"/>
          </a:ln>
          <a:effectLst/>
        </p:spPr>
      </p:cxnSp>
      <p:cxnSp>
        <p:nvCxnSpPr>
          <p:cNvPr id="331792" name="AutoShape 16"/>
          <p:cNvCxnSpPr>
            <a:cxnSpLocks noChangeShapeType="1"/>
            <a:stCxn id="331779" idx="2"/>
            <a:endCxn id="331786" idx="0"/>
          </p:cNvCxnSpPr>
          <p:nvPr/>
        </p:nvCxnSpPr>
        <p:spPr bwMode="auto">
          <a:xfrm>
            <a:off x="2784475" y="5548313"/>
            <a:ext cx="3175" cy="273050"/>
          </a:xfrm>
          <a:prstGeom prst="straightConnector1">
            <a:avLst/>
          </a:prstGeom>
          <a:noFill/>
          <a:ln w="9525">
            <a:solidFill>
              <a:schemeClr val="tx1"/>
            </a:solidFill>
            <a:round/>
            <a:headEnd/>
            <a:tailEnd type="triangle" w="med" len="med"/>
          </a:ln>
          <a:effectLst/>
        </p:spPr>
      </p:cxnSp>
      <p:grpSp>
        <p:nvGrpSpPr>
          <p:cNvPr id="331793" name="Group 17"/>
          <p:cNvGrpSpPr>
            <a:grpSpLocks/>
          </p:cNvGrpSpPr>
          <p:nvPr/>
        </p:nvGrpSpPr>
        <p:grpSpPr bwMode="auto">
          <a:xfrm>
            <a:off x="2784475" y="3810000"/>
            <a:ext cx="3675063" cy="242888"/>
            <a:chOff x="1754" y="2400"/>
            <a:chExt cx="2315" cy="153"/>
          </a:xfrm>
        </p:grpSpPr>
        <p:cxnSp>
          <p:nvCxnSpPr>
            <p:cNvPr id="331794" name="AutoShape 18"/>
            <p:cNvCxnSpPr>
              <a:cxnSpLocks noChangeShapeType="1"/>
              <a:stCxn id="331784" idx="2"/>
              <a:endCxn id="331779" idx="0"/>
            </p:cNvCxnSpPr>
            <p:nvPr/>
          </p:nvCxnSpPr>
          <p:spPr bwMode="auto">
            <a:xfrm flipH="1">
              <a:off x="1754" y="2400"/>
              <a:ext cx="1176" cy="153"/>
            </a:xfrm>
            <a:prstGeom prst="straightConnector1">
              <a:avLst/>
            </a:prstGeom>
            <a:noFill/>
            <a:ln w="9525">
              <a:solidFill>
                <a:schemeClr val="tx1"/>
              </a:solidFill>
              <a:round/>
              <a:headEnd/>
              <a:tailEnd type="triangle" w="med" len="med"/>
            </a:ln>
            <a:effectLst/>
          </p:spPr>
        </p:cxnSp>
        <p:cxnSp>
          <p:nvCxnSpPr>
            <p:cNvPr id="331795" name="AutoShape 19"/>
            <p:cNvCxnSpPr>
              <a:cxnSpLocks noChangeShapeType="1"/>
              <a:stCxn id="331784" idx="2"/>
              <a:endCxn id="331780" idx="0"/>
            </p:cNvCxnSpPr>
            <p:nvPr/>
          </p:nvCxnSpPr>
          <p:spPr bwMode="auto">
            <a:xfrm>
              <a:off x="2930" y="2400"/>
              <a:ext cx="1139" cy="153"/>
            </a:xfrm>
            <a:prstGeom prst="straightConnector1">
              <a:avLst/>
            </a:prstGeom>
            <a:noFill/>
            <a:ln w="9525">
              <a:solidFill>
                <a:schemeClr val="tx1"/>
              </a:solidFill>
              <a:round/>
              <a:headEnd/>
              <a:tailEnd type="triangle" w="med" len="med"/>
            </a:ln>
            <a:effectLst/>
          </p:spPr>
        </p:cxnSp>
      </p:grpSp>
      <p:cxnSp>
        <p:nvCxnSpPr>
          <p:cNvPr id="331796" name="AutoShape 20"/>
          <p:cNvCxnSpPr>
            <a:cxnSpLocks noChangeShapeType="1"/>
            <a:stCxn id="331785" idx="3"/>
            <a:endCxn id="331780" idx="2"/>
          </p:cNvCxnSpPr>
          <p:nvPr/>
        </p:nvCxnSpPr>
        <p:spPr bwMode="auto">
          <a:xfrm flipV="1">
            <a:off x="5507038" y="5548313"/>
            <a:ext cx="952500" cy="573087"/>
          </a:xfrm>
          <a:prstGeom prst="straightConnector1">
            <a:avLst/>
          </a:prstGeom>
          <a:noFill/>
          <a:ln w="9525">
            <a:solidFill>
              <a:schemeClr val="tx1"/>
            </a:solidFill>
            <a:round/>
            <a:headEnd/>
            <a:tailEnd type="triangle" w="med" len="med"/>
          </a:ln>
          <a:effectLst/>
        </p:spPr>
      </p:cxnSp>
      <p:sp>
        <p:nvSpPr>
          <p:cNvPr id="331797" name="Rectangle 21"/>
          <p:cNvSpPr>
            <a:spLocks noGrp="1" noChangeArrowheads="1"/>
          </p:cNvSpPr>
          <p:nvPr>
            <p:ph type="body" idx="1"/>
          </p:nvPr>
        </p:nvSpPr>
        <p:spPr>
          <a:xfrm>
            <a:off x="457200" y="1443038"/>
            <a:ext cx="8229600" cy="1347787"/>
          </a:xfrm>
          <a:noFill/>
          <a:ln/>
        </p:spPr>
        <p:txBody>
          <a:bodyPr/>
          <a:lstStyle/>
          <a:p>
            <a:r>
              <a:rPr lang="en-US" altLang="zh-TW" sz="2400"/>
              <a:t>Operation Code Table (OPTAB)</a:t>
            </a:r>
          </a:p>
          <a:p>
            <a:r>
              <a:rPr lang="en-US" altLang="zh-TW" sz="2400"/>
              <a:t>Symbol Table (SYMTAB)</a:t>
            </a:r>
          </a:p>
          <a:p>
            <a:r>
              <a:rPr lang="en-US" altLang="zh-TW" sz="2400"/>
              <a:t>Location Counter (LOCCTR)</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2"/>
          <p:cNvSpPr>
            <a:spLocks noGrp="1" noChangeArrowheads="1"/>
          </p:cNvSpPr>
          <p:nvPr>
            <p:ph type="title"/>
          </p:nvPr>
        </p:nvSpPr>
        <p:spPr/>
        <p:txBody>
          <a:bodyPr/>
          <a:lstStyle/>
          <a:p>
            <a:r>
              <a:rPr lang="en-US" altLang="zh-TW" sz="4000"/>
              <a:t>Implementation of a Linking Loader</a:t>
            </a:r>
          </a:p>
        </p:txBody>
      </p:sp>
      <p:sp>
        <p:nvSpPr>
          <p:cNvPr id="330755" name="Rectangle 3"/>
          <p:cNvSpPr>
            <a:spLocks noGrp="1" noChangeArrowheads="1"/>
          </p:cNvSpPr>
          <p:nvPr>
            <p:ph type="body" sz="half" idx="1"/>
          </p:nvPr>
        </p:nvSpPr>
        <p:spPr>
          <a:xfrm>
            <a:off x="457200" y="1371600"/>
            <a:ext cx="8229600" cy="1270000"/>
          </a:xfrm>
        </p:spPr>
        <p:txBody>
          <a:bodyPr/>
          <a:lstStyle/>
          <a:p>
            <a:r>
              <a:rPr lang="en-US" altLang="zh-TW" sz="2400"/>
              <a:t>Two-pass process (similar to the Assembler):</a:t>
            </a:r>
          </a:p>
          <a:p>
            <a:pPr lvl="1"/>
            <a:r>
              <a:rPr lang="en-US" altLang="zh-TW" sz="2000"/>
              <a:t>Pass 1: assigns addresses to all external symbols</a:t>
            </a:r>
          </a:p>
          <a:p>
            <a:pPr lvl="1"/>
            <a:r>
              <a:rPr lang="en-US" altLang="zh-TW" sz="2000"/>
              <a:t>Pass 2: performs the actual loading, relocation, and linking</a:t>
            </a:r>
          </a:p>
        </p:txBody>
      </p:sp>
      <p:sp>
        <p:nvSpPr>
          <p:cNvPr id="330757" name="Rectangle 5"/>
          <p:cNvSpPr>
            <a:spLocks noChangeArrowheads="1"/>
          </p:cNvSpPr>
          <p:nvPr/>
        </p:nvSpPr>
        <p:spPr bwMode="auto">
          <a:xfrm>
            <a:off x="2552700" y="3124200"/>
            <a:ext cx="1262063" cy="1495425"/>
          </a:xfrm>
          <a:prstGeom prst="rect">
            <a:avLst/>
          </a:prstGeom>
          <a:solidFill>
            <a:schemeClr val="accent1"/>
          </a:solidFill>
          <a:ln w="9525">
            <a:solidFill>
              <a:schemeClr val="tx1"/>
            </a:solidFill>
            <a:miter lim="800000"/>
            <a:headEnd/>
            <a:tailEnd/>
          </a:ln>
          <a:effectLst/>
        </p:spPr>
        <p:txBody>
          <a:bodyPr wrap="none" anchor="ctr"/>
          <a:lstStyle/>
          <a:p>
            <a:pPr algn="ctr"/>
            <a:r>
              <a:rPr lang="en-US" altLang="zh-TW"/>
              <a:t>Pass 1</a:t>
            </a:r>
          </a:p>
        </p:txBody>
      </p:sp>
      <p:sp>
        <p:nvSpPr>
          <p:cNvPr id="330758" name="Rectangle 6"/>
          <p:cNvSpPr>
            <a:spLocks noChangeArrowheads="1"/>
          </p:cNvSpPr>
          <p:nvPr/>
        </p:nvSpPr>
        <p:spPr bwMode="auto">
          <a:xfrm>
            <a:off x="6227763" y="3124200"/>
            <a:ext cx="1262062" cy="1495425"/>
          </a:xfrm>
          <a:prstGeom prst="rect">
            <a:avLst/>
          </a:prstGeom>
          <a:solidFill>
            <a:schemeClr val="accent1"/>
          </a:solidFill>
          <a:ln w="9525">
            <a:solidFill>
              <a:schemeClr val="tx1"/>
            </a:solidFill>
            <a:miter lim="800000"/>
            <a:headEnd/>
            <a:tailEnd/>
          </a:ln>
          <a:effectLst/>
        </p:spPr>
        <p:txBody>
          <a:bodyPr wrap="none" anchor="ctr"/>
          <a:lstStyle/>
          <a:p>
            <a:pPr algn="ctr"/>
            <a:r>
              <a:rPr lang="en-US" altLang="zh-TW"/>
              <a:t>Pass 2</a:t>
            </a:r>
          </a:p>
        </p:txBody>
      </p:sp>
      <p:sp>
        <p:nvSpPr>
          <p:cNvPr id="330760" name="AutoShape 8"/>
          <p:cNvSpPr>
            <a:spLocks noChangeArrowheads="1"/>
          </p:cNvSpPr>
          <p:nvPr/>
        </p:nvSpPr>
        <p:spPr bwMode="auto">
          <a:xfrm>
            <a:off x="7847013" y="3487738"/>
            <a:ext cx="1117600" cy="769937"/>
          </a:xfrm>
          <a:prstGeom prst="roundRect">
            <a:avLst>
              <a:gd name="adj" fmla="val 35463"/>
            </a:avLst>
          </a:prstGeom>
          <a:noFill/>
          <a:ln w="9525">
            <a:solidFill>
              <a:schemeClr val="tx1"/>
            </a:solidFill>
            <a:round/>
            <a:headEnd/>
            <a:tailEnd/>
          </a:ln>
          <a:effectLst/>
        </p:spPr>
        <p:txBody>
          <a:bodyPr wrap="none" anchor="ctr"/>
          <a:lstStyle/>
          <a:p>
            <a:pPr algn="ctr"/>
            <a:r>
              <a:rPr lang="en-US" altLang="zh-TW"/>
              <a:t>memory</a:t>
            </a:r>
          </a:p>
        </p:txBody>
      </p:sp>
      <p:sp>
        <p:nvSpPr>
          <p:cNvPr id="330761" name="AutoShape 9"/>
          <p:cNvSpPr>
            <a:spLocks noChangeArrowheads="1"/>
          </p:cNvSpPr>
          <p:nvPr/>
        </p:nvSpPr>
        <p:spPr bwMode="auto">
          <a:xfrm>
            <a:off x="211138" y="3487738"/>
            <a:ext cx="1985962" cy="769937"/>
          </a:xfrm>
          <a:prstGeom prst="roundRect">
            <a:avLst>
              <a:gd name="adj" fmla="val 35463"/>
            </a:avLst>
          </a:prstGeom>
          <a:noFill/>
          <a:ln w="9525">
            <a:solidFill>
              <a:schemeClr val="tx1"/>
            </a:solidFill>
            <a:round/>
            <a:headEnd/>
            <a:tailEnd/>
          </a:ln>
          <a:effectLst/>
        </p:spPr>
        <p:txBody>
          <a:bodyPr wrap="none" anchor="ctr"/>
          <a:lstStyle/>
          <a:p>
            <a:pPr algn="ctr"/>
            <a:r>
              <a:rPr lang="en-US" altLang="zh-TW"/>
              <a:t>Object programs</a:t>
            </a:r>
          </a:p>
          <a:p>
            <a:pPr algn="ctr"/>
            <a:r>
              <a:rPr lang="en-US" altLang="zh-TW"/>
              <a:t>(Control sections)</a:t>
            </a:r>
          </a:p>
        </p:txBody>
      </p:sp>
      <p:sp>
        <p:nvSpPr>
          <p:cNvPr id="330762" name="AutoShape 10"/>
          <p:cNvSpPr>
            <a:spLocks noChangeArrowheads="1"/>
          </p:cNvSpPr>
          <p:nvPr/>
        </p:nvSpPr>
        <p:spPr bwMode="auto">
          <a:xfrm>
            <a:off x="4194175" y="4749800"/>
            <a:ext cx="1712913" cy="885825"/>
          </a:xfrm>
          <a:prstGeom prst="flowChartDocument">
            <a:avLst/>
          </a:prstGeom>
          <a:solidFill>
            <a:srgbClr val="CCFF99"/>
          </a:solidFill>
          <a:ln w="9525">
            <a:solidFill>
              <a:schemeClr val="tx1"/>
            </a:solidFill>
            <a:miter lim="800000"/>
            <a:headEnd/>
            <a:tailEnd/>
          </a:ln>
          <a:effectLst/>
        </p:spPr>
        <p:txBody>
          <a:bodyPr wrap="none" anchor="ctr"/>
          <a:lstStyle/>
          <a:p>
            <a:pPr algn="ctr"/>
            <a:r>
              <a:rPr lang="en-US" altLang="zh-TW"/>
              <a:t>ESTAB</a:t>
            </a:r>
          </a:p>
        </p:txBody>
      </p:sp>
      <p:sp>
        <p:nvSpPr>
          <p:cNvPr id="330763" name="Rectangle 11"/>
          <p:cNvSpPr>
            <a:spLocks noChangeArrowheads="1"/>
          </p:cNvSpPr>
          <p:nvPr/>
        </p:nvSpPr>
        <p:spPr bwMode="auto">
          <a:xfrm>
            <a:off x="2663825" y="4892675"/>
            <a:ext cx="1046163" cy="609600"/>
          </a:xfrm>
          <a:prstGeom prst="rect">
            <a:avLst/>
          </a:prstGeom>
          <a:solidFill>
            <a:srgbClr val="CCFF99"/>
          </a:solidFill>
          <a:ln w="9525">
            <a:solidFill>
              <a:schemeClr val="tx1"/>
            </a:solidFill>
            <a:miter lim="800000"/>
            <a:headEnd/>
            <a:tailEnd/>
          </a:ln>
          <a:effectLst/>
        </p:spPr>
        <p:txBody>
          <a:bodyPr wrap="none" anchor="ctr"/>
          <a:lstStyle/>
          <a:p>
            <a:pPr algn="ctr"/>
            <a:r>
              <a:rPr lang="en-US" altLang="zh-TW"/>
              <a:t>CSADDR</a:t>
            </a:r>
          </a:p>
        </p:txBody>
      </p:sp>
      <p:cxnSp>
        <p:nvCxnSpPr>
          <p:cNvPr id="330764" name="AutoShape 12"/>
          <p:cNvCxnSpPr>
            <a:cxnSpLocks noChangeShapeType="1"/>
            <a:stCxn id="330761" idx="3"/>
            <a:endCxn id="330757" idx="1"/>
          </p:cNvCxnSpPr>
          <p:nvPr/>
        </p:nvCxnSpPr>
        <p:spPr bwMode="auto">
          <a:xfrm flipV="1">
            <a:off x="2197100" y="3871913"/>
            <a:ext cx="355600" cy="1587"/>
          </a:xfrm>
          <a:prstGeom prst="straightConnector1">
            <a:avLst/>
          </a:prstGeom>
          <a:noFill/>
          <a:ln w="9525">
            <a:solidFill>
              <a:schemeClr val="tx1"/>
            </a:solidFill>
            <a:round/>
            <a:headEnd/>
            <a:tailEnd type="triangle" w="med" len="med"/>
          </a:ln>
          <a:effectLst/>
        </p:spPr>
      </p:cxnSp>
      <p:cxnSp>
        <p:nvCxnSpPr>
          <p:cNvPr id="330767" name="AutoShape 15"/>
          <p:cNvCxnSpPr>
            <a:cxnSpLocks noChangeShapeType="1"/>
            <a:stCxn id="330758" idx="3"/>
            <a:endCxn id="330760" idx="1"/>
          </p:cNvCxnSpPr>
          <p:nvPr/>
        </p:nvCxnSpPr>
        <p:spPr bwMode="auto">
          <a:xfrm>
            <a:off x="7489825" y="3871913"/>
            <a:ext cx="357188" cy="1587"/>
          </a:xfrm>
          <a:prstGeom prst="straightConnector1">
            <a:avLst/>
          </a:prstGeom>
          <a:noFill/>
          <a:ln w="9525">
            <a:solidFill>
              <a:schemeClr val="tx1"/>
            </a:solidFill>
            <a:round/>
            <a:headEnd/>
            <a:tailEnd type="triangle" w="med" len="med"/>
          </a:ln>
          <a:effectLst/>
        </p:spPr>
      </p:cxnSp>
      <p:cxnSp>
        <p:nvCxnSpPr>
          <p:cNvPr id="330768" name="AutoShape 16"/>
          <p:cNvCxnSpPr>
            <a:cxnSpLocks noChangeShapeType="1"/>
            <a:stCxn id="330763" idx="3"/>
            <a:endCxn id="330762" idx="1"/>
          </p:cNvCxnSpPr>
          <p:nvPr/>
        </p:nvCxnSpPr>
        <p:spPr bwMode="auto">
          <a:xfrm flipV="1">
            <a:off x="3709988" y="5192713"/>
            <a:ext cx="484187" cy="4762"/>
          </a:xfrm>
          <a:prstGeom prst="straightConnector1">
            <a:avLst/>
          </a:prstGeom>
          <a:noFill/>
          <a:ln w="9525">
            <a:solidFill>
              <a:schemeClr val="tx1"/>
            </a:solidFill>
            <a:round/>
            <a:headEnd/>
            <a:tailEnd type="triangle" w="med" len="med"/>
          </a:ln>
          <a:effectLst/>
        </p:spPr>
      </p:cxnSp>
      <p:cxnSp>
        <p:nvCxnSpPr>
          <p:cNvPr id="330769" name="AutoShape 17"/>
          <p:cNvCxnSpPr>
            <a:cxnSpLocks noChangeShapeType="1"/>
            <a:stCxn id="330757" idx="2"/>
            <a:endCxn id="330763" idx="0"/>
          </p:cNvCxnSpPr>
          <p:nvPr/>
        </p:nvCxnSpPr>
        <p:spPr bwMode="auto">
          <a:xfrm>
            <a:off x="3184525" y="4619625"/>
            <a:ext cx="3175" cy="273050"/>
          </a:xfrm>
          <a:prstGeom prst="straightConnector1">
            <a:avLst/>
          </a:prstGeom>
          <a:noFill/>
          <a:ln w="9525">
            <a:solidFill>
              <a:schemeClr val="tx1"/>
            </a:solidFill>
            <a:round/>
            <a:headEnd/>
            <a:tailEnd type="triangle" w="med" len="med"/>
          </a:ln>
          <a:effectLst/>
        </p:spPr>
      </p:cxnSp>
      <p:grpSp>
        <p:nvGrpSpPr>
          <p:cNvPr id="330775" name="Group 23"/>
          <p:cNvGrpSpPr>
            <a:grpSpLocks/>
          </p:cNvGrpSpPr>
          <p:nvPr/>
        </p:nvGrpSpPr>
        <p:grpSpPr bwMode="auto">
          <a:xfrm>
            <a:off x="2197100" y="3124200"/>
            <a:ext cx="4662488" cy="2068513"/>
            <a:chOff x="1384" y="2553"/>
            <a:chExt cx="2937" cy="1303"/>
          </a:xfrm>
        </p:grpSpPr>
        <p:cxnSp>
          <p:nvCxnSpPr>
            <p:cNvPr id="330765" name="AutoShape 13"/>
            <p:cNvCxnSpPr>
              <a:cxnSpLocks noChangeShapeType="1"/>
              <a:stCxn id="330757" idx="3"/>
              <a:endCxn id="330758" idx="1"/>
            </p:cNvCxnSpPr>
            <p:nvPr/>
          </p:nvCxnSpPr>
          <p:spPr bwMode="auto">
            <a:xfrm>
              <a:off x="2403" y="3024"/>
              <a:ext cx="1520" cy="0"/>
            </a:xfrm>
            <a:prstGeom prst="straightConnector1">
              <a:avLst/>
            </a:prstGeom>
            <a:noFill/>
            <a:ln w="9525">
              <a:solidFill>
                <a:schemeClr val="tx1"/>
              </a:solidFill>
              <a:round/>
              <a:headEnd/>
              <a:tailEnd type="triangle" w="med" len="med"/>
            </a:ln>
            <a:effectLst/>
          </p:spPr>
        </p:cxnSp>
        <p:cxnSp>
          <p:nvCxnSpPr>
            <p:cNvPr id="330773" name="AutoShape 21"/>
            <p:cNvCxnSpPr>
              <a:cxnSpLocks noChangeShapeType="1"/>
              <a:stCxn id="330762" idx="3"/>
              <a:endCxn id="330758" idx="2"/>
            </p:cNvCxnSpPr>
            <p:nvPr/>
          </p:nvCxnSpPr>
          <p:spPr bwMode="auto">
            <a:xfrm flipV="1">
              <a:off x="3721" y="3495"/>
              <a:ext cx="600" cy="361"/>
            </a:xfrm>
            <a:prstGeom prst="straightConnector1">
              <a:avLst/>
            </a:prstGeom>
            <a:noFill/>
            <a:ln w="9525">
              <a:solidFill>
                <a:schemeClr val="tx1"/>
              </a:solidFill>
              <a:round/>
              <a:headEnd/>
              <a:tailEnd type="triangle" w="med" len="med"/>
            </a:ln>
            <a:effectLst/>
          </p:spPr>
        </p:cxnSp>
        <p:cxnSp>
          <p:nvCxnSpPr>
            <p:cNvPr id="330774" name="AutoShape 22"/>
            <p:cNvCxnSpPr>
              <a:cxnSpLocks noChangeShapeType="1"/>
              <a:stCxn id="330761" idx="3"/>
              <a:endCxn id="330758" idx="0"/>
            </p:cNvCxnSpPr>
            <p:nvPr/>
          </p:nvCxnSpPr>
          <p:spPr bwMode="auto">
            <a:xfrm flipV="1">
              <a:off x="1384" y="2553"/>
              <a:ext cx="2937" cy="472"/>
            </a:xfrm>
            <a:prstGeom prst="bentConnector4">
              <a:avLst>
                <a:gd name="adj1" fmla="val 3370"/>
                <a:gd name="adj2" fmla="val 130509"/>
              </a:avLst>
            </a:prstGeom>
            <a:noFill/>
            <a:ln w="9525">
              <a:solidFill>
                <a:schemeClr val="tx1"/>
              </a:solidFill>
              <a:miter lim="800000"/>
              <a:headEnd/>
              <a:tailEnd type="triangle" w="med" len="med"/>
            </a:ln>
            <a:effectLst/>
          </p:spPr>
        </p:cxnSp>
      </p:grpSp>
      <p:grpSp>
        <p:nvGrpSpPr>
          <p:cNvPr id="330778" name="Group 26"/>
          <p:cNvGrpSpPr>
            <a:grpSpLocks/>
          </p:cNvGrpSpPr>
          <p:nvPr/>
        </p:nvGrpSpPr>
        <p:grpSpPr bwMode="auto">
          <a:xfrm>
            <a:off x="4443413" y="5649913"/>
            <a:ext cx="1160462" cy="965200"/>
            <a:chOff x="2799" y="3676"/>
            <a:chExt cx="731" cy="608"/>
          </a:xfrm>
        </p:grpSpPr>
        <p:sp>
          <p:nvSpPr>
            <p:cNvPr id="330776" name="AutoShape 24"/>
            <p:cNvSpPr>
              <a:spLocks noChangeArrowheads="1"/>
            </p:cNvSpPr>
            <p:nvPr/>
          </p:nvSpPr>
          <p:spPr bwMode="auto">
            <a:xfrm>
              <a:off x="3099" y="3676"/>
              <a:ext cx="138" cy="247"/>
            </a:xfrm>
            <a:prstGeom prst="downArrow">
              <a:avLst>
                <a:gd name="adj1" fmla="val 50000"/>
                <a:gd name="adj2" fmla="val 44746"/>
              </a:avLst>
            </a:prstGeom>
            <a:solidFill>
              <a:srgbClr val="EAEAEA"/>
            </a:solidFill>
            <a:ln w="9525">
              <a:solidFill>
                <a:schemeClr val="tx1"/>
              </a:solidFill>
              <a:miter lim="800000"/>
              <a:headEnd/>
              <a:tailEnd/>
            </a:ln>
            <a:effectLst/>
          </p:spPr>
          <p:txBody>
            <a:bodyPr wrap="none" anchor="ctr"/>
            <a:lstStyle/>
            <a:p>
              <a:endParaRPr lang="en-US"/>
            </a:p>
          </p:txBody>
        </p:sp>
        <p:sp>
          <p:nvSpPr>
            <p:cNvPr id="330777" name="AutoShape 25"/>
            <p:cNvSpPr>
              <a:spLocks noChangeArrowheads="1"/>
            </p:cNvSpPr>
            <p:nvPr/>
          </p:nvSpPr>
          <p:spPr bwMode="auto">
            <a:xfrm>
              <a:off x="2799" y="3941"/>
              <a:ext cx="731" cy="343"/>
            </a:xfrm>
            <a:prstGeom prst="flowChartAlternateProcess">
              <a:avLst/>
            </a:prstGeom>
            <a:solidFill>
              <a:srgbClr val="EAEAEA"/>
            </a:solidFill>
            <a:ln w="9525">
              <a:solidFill>
                <a:schemeClr val="tx1"/>
              </a:solidFill>
              <a:miter lim="800000"/>
              <a:headEnd/>
              <a:tailEnd/>
            </a:ln>
            <a:effectLst/>
          </p:spPr>
          <p:txBody>
            <a:bodyPr wrap="none" anchor="ctr"/>
            <a:lstStyle/>
            <a:p>
              <a:pPr algn="ctr"/>
              <a:r>
                <a:rPr lang="en-US" altLang="zh-TW"/>
                <a:t>Load map</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30764"/>
                                        </p:tgtEl>
                                        <p:attrNameLst>
                                          <p:attrName>style.visibility</p:attrName>
                                        </p:attrNameLst>
                                      </p:cBhvr>
                                      <p:to>
                                        <p:strVal val="visible"/>
                                      </p:to>
                                    </p:set>
                                    <p:animEffect transition="in" filter="wipe(left)">
                                      <p:cBhvr>
                                        <p:cTn id="7" dur="500"/>
                                        <p:tgtEl>
                                          <p:spTgt spid="330764"/>
                                        </p:tgtEl>
                                      </p:cBhvr>
                                    </p:animEffect>
                                  </p:childTnLst>
                                </p:cTn>
                              </p:par>
                            </p:childTnLst>
                          </p:cTn>
                        </p:par>
                        <p:par>
                          <p:cTn id="8" fill="hold">
                            <p:stCondLst>
                              <p:cond delay="500"/>
                            </p:stCondLst>
                            <p:childTnLst>
                              <p:par>
                                <p:cTn id="9" presetID="4" presetClass="entr" presetSubtype="16" fill="hold" grpId="0" nodeType="afterEffect">
                                  <p:stCondLst>
                                    <p:cond delay="0"/>
                                  </p:stCondLst>
                                  <p:childTnLst>
                                    <p:set>
                                      <p:cBhvr>
                                        <p:cTn id="10" dur="1" fill="hold">
                                          <p:stCondLst>
                                            <p:cond delay="0"/>
                                          </p:stCondLst>
                                        </p:cTn>
                                        <p:tgtEl>
                                          <p:spTgt spid="330757"/>
                                        </p:tgtEl>
                                        <p:attrNameLst>
                                          <p:attrName>style.visibility</p:attrName>
                                        </p:attrNameLst>
                                      </p:cBhvr>
                                      <p:to>
                                        <p:strVal val="visible"/>
                                      </p:to>
                                    </p:set>
                                    <p:animEffect transition="in" filter="box(in)">
                                      <p:cBhvr>
                                        <p:cTn id="11" dur="500"/>
                                        <p:tgtEl>
                                          <p:spTgt spid="33075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330769"/>
                                        </p:tgtEl>
                                        <p:attrNameLst>
                                          <p:attrName>style.visibility</p:attrName>
                                        </p:attrNameLst>
                                      </p:cBhvr>
                                      <p:to>
                                        <p:strVal val="visible"/>
                                      </p:to>
                                    </p:set>
                                    <p:animEffect transition="in" filter="wipe(up)">
                                      <p:cBhvr>
                                        <p:cTn id="16" dur="500"/>
                                        <p:tgtEl>
                                          <p:spTgt spid="330769"/>
                                        </p:tgtEl>
                                      </p:cBhvr>
                                    </p:animEffect>
                                  </p:childTnLst>
                                </p:cTn>
                              </p:par>
                            </p:childTnLst>
                          </p:cTn>
                        </p:par>
                        <p:par>
                          <p:cTn id="17" fill="hold">
                            <p:stCondLst>
                              <p:cond delay="500"/>
                            </p:stCondLst>
                            <p:childTnLst>
                              <p:par>
                                <p:cTn id="18" presetID="22" presetClass="entr" presetSubtype="1" fill="hold" grpId="0" nodeType="afterEffect">
                                  <p:stCondLst>
                                    <p:cond delay="0"/>
                                  </p:stCondLst>
                                  <p:childTnLst>
                                    <p:set>
                                      <p:cBhvr>
                                        <p:cTn id="19" dur="1" fill="hold">
                                          <p:stCondLst>
                                            <p:cond delay="0"/>
                                          </p:stCondLst>
                                        </p:cTn>
                                        <p:tgtEl>
                                          <p:spTgt spid="330763"/>
                                        </p:tgtEl>
                                        <p:attrNameLst>
                                          <p:attrName>style.visibility</p:attrName>
                                        </p:attrNameLst>
                                      </p:cBhvr>
                                      <p:to>
                                        <p:strVal val="visible"/>
                                      </p:to>
                                    </p:set>
                                    <p:animEffect transition="in" filter="wipe(up)">
                                      <p:cBhvr>
                                        <p:cTn id="20" dur="500"/>
                                        <p:tgtEl>
                                          <p:spTgt spid="330763"/>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330768"/>
                                        </p:tgtEl>
                                        <p:attrNameLst>
                                          <p:attrName>style.visibility</p:attrName>
                                        </p:attrNameLst>
                                      </p:cBhvr>
                                      <p:to>
                                        <p:strVal val="visible"/>
                                      </p:to>
                                    </p:set>
                                    <p:animEffect transition="in" filter="wipe(left)">
                                      <p:cBhvr>
                                        <p:cTn id="24" dur="500"/>
                                        <p:tgtEl>
                                          <p:spTgt spid="330768"/>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330762"/>
                                        </p:tgtEl>
                                        <p:attrNameLst>
                                          <p:attrName>style.visibility</p:attrName>
                                        </p:attrNameLst>
                                      </p:cBhvr>
                                      <p:to>
                                        <p:strVal val="visible"/>
                                      </p:to>
                                    </p:set>
                                    <p:animEffect transition="in" filter="wipe(left)">
                                      <p:cBhvr>
                                        <p:cTn id="28" dur="500"/>
                                        <p:tgtEl>
                                          <p:spTgt spid="33076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330778"/>
                                        </p:tgtEl>
                                        <p:attrNameLst>
                                          <p:attrName>style.visibility</p:attrName>
                                        </p:attrNameLst>
                                      </p:cBhvr>
                                      <p:to>
                                        <p:strVal val="visible"/>
                                      </p:to>
                                    </p:set>
                                    <p:animEffect transition="in" filter="wipe(up)">
                                      <p:cBhvr>
                                        <p:cTn id="33" dur="500"/>
                                        <p:tgtEl>
                                          <p:spTgt spid="33077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330775"/>
                                        </p:tgtEl>
                                        <p:attrNameLst>
                                          <p:attrName>style.visibility</p:attrName>
                                        </p:attrNameLst>
                                      </p:cBhvr>
                                      <p:to>
                                        <p:strVal val="visible"/>
                                      </p:to>
                                    </p:set>
                                    <p:animEffect transition="in" filter="wipe(left)">
                                      <p:cBhvr>
                                        <p:cTn id="38" dur="500"/>
                                        <p:tgtEl>
                                          <p:spTgt spid="330775"/>
                                        </p:tgtEl>
                                      </p:cBhvr>
                                    </p:animEffect>
                                  </p:childTnLst>
                                </p:cTn>
                              </p:par>
                            </p:childTnLst>
                          </p:cTn>
                        </p:par>
                        <p:par>
                          <p:cTn id="39" fill="hold">
                            <p:stCondLst>
                              <p:cond delay="500"/>
                            </p:stCondLst>
                            <p:childTnLst>
                              <p:par>
                                <p:cTn id="40" presetID="4" presetClass="entr" presetSubtype="16" fill="hold" grpId="0" nodeType="afterEffect">
                                  <p:stCondLst>
                                    <p:cond delay="0"/>
                                  </p:stCondLst>
                                  <p:childTnLst>
                                    <p:set>
                                      <p:cBhvr>
                                        <p:cTn id="41" dur="1" fill="hold">
                                          <p:stCondLst>
                                            <p:cond delay="0"/>
                                          </p:stCondLst>
                                        </p:cTn>
                                        <p:tgtEl>
                                          <p:spTgt spid="330758"/>
                                        </p:tgtEl>
                                        <p:attrNameLst>
                                          <p:attrName>style.visibility</p:attrName>
                                        </p:attrNameLst>
                                      </p:cBhvr>
                                      <p:to>
                                        <p:strVal val="visible"/>
                                      </p:to>
                                    </p:set>
                                    <p:animEffect transition="in" filter="box(in)">
                                      <p:cBhvr>
                                        <p:cTn id="42" dur="500"/>
                                        <p:tgtEl>
                                          <p:spTgt spid="330758"/>
                                        </p:tgtEl>
                                      </p:cBhvr>
                                    </p:animEffect>
                                  </p:childTnLst>
                                </p:cTn>
                              </p:par>
                            </p:childTnLst>
                          </p:cTn>
                        </p:par>
                        <p:par>
                          <p:cTn id="43" fill="hold">
                            <p:stCondLst>
                              <p:cond delay="1000"/>
                            </p:stCondLst>
                            <p:childTnLst>
                              <p:par>
                                <p:cTn id="44" presetID="22" presetClass="entr" presetSubtype="8" fill="hold" nodeType="afterEffect">
                                  <p:stCondLst>
                                    <p:cond delay="0"/>
                                  </p:stCondLst>
                                  <p:childTnLst>
                                    <p:set>
                                      <p:cBhvr>
                                        <p:cTn id="45" dur="1" fill="hold">
                                          <p:stCondLst>
                                            <p:cond delay="0"/>
                                          </p:stCondLst>
                                        </p:cTn>
                                        <p:tgtEl>
                                          <p:spTgt spid="330767"/>
                                        </p:tgtEl>
                                        <p:attrNameLst>
                                          <p:attrName>style.visibility</p:attrName>
                                        </p:attrNameLst>
                                      </p:cBhvr>
                                      <p:to>
                                        <p:strVal val="visible"/>
                                      </p:to>
                                    </p:set>
                                    <p:animEffect transition="in" filter="wipe(left)">
                                      <p:cBhvr>
                                        <p:cTn id="46" dur="500"/>
                                        <p:tgtEl>
                                          <p:spTgt spid="3307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757" grpId="0" animBg="1"/>
      <p:bldP spid="330758" grpId="0" animBg="1"/>
      <p:bldP spid="330762" grpId="0" animBg="1"/>
      <p:bldP spid="33076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2"/>
          <p:cNvSpPr>
            <a:spLocks noGrp="1" noChangeArrowheads="1"/>
          </p:cNvSpPr>
          <p:nvPr>
            <p:ph type="title"/>
          </p:nvPr>
        </p:nvSpPr>
        <p:spPr/>
        <p:txBody>
          <a:bodyPr/>
          <a:lstStyle/>
          <a:p>
            <a:r>
              <a:rPr lang="en-US" altLang="zh-TW"/>
              <a:t>Data Structures</a:t>
            </a:r>
          </a:p>
        </p:txBody>
      </p:sp>
      <p:sp>
        <p:nvSpPr>
          <p:cNvPr id="333827" name="Rectangle 3"/>
          <p:cNvSpPr>
            <a:spLocks noGrp="1" noChangeArrowheads="1"/>
          </p:cNvSpPr>
          <p:nvPr>
            <p:ph type="body" idx="1"/>
          </p:nvPr>
        </p:nvSpPr>
        <p:spPr>
          <a:xfrm>
            <a:off x="457200" y="1600200"/>
            <a:ext cx="8229600" cy="4657725"/>
          </a:xfrm>
        </p:spPr>
        <p:txBody>
          <a:bodyPr/>
          <a:lstStyle/>
          <a:p>
            <a:pPr>
              <a:lnSpc>
                <a:spcPct val="90000"/>
              </a:lnSpc>
            </a:pPr>
            <a:r>
              <a:rPr lang="en-US" altLang="zh-TW" sz="2400"/>
              <a:t>External Symbol Table (ESTAB)</a:t>
            </a:r>
          </a:p>
          <a:p>
            <a:pPr lvl="1">
              <a:lnSpc>
                <a:spcPct val="90000"/>
              </a:lnSpc>
            </a:pPr>
            <a:r>
              <a:rPr lang="en-US" altLang="zh-TW" sz="2000"/>
              <a:t>For each external symbol, ESTAB stores</a:t>
            </a:r>
          </a:p>
          <a:p>
            <a:pPr lvl="2">
              <a:lnSpc>
                <a:spcPct val="90000"/>
              </a:lnSpc>
            </a:pPr>
            <a:r>
              <a:rPr lang="en-US" altLang="zh-TW" sz="1800"/>
              <a:t>its name</a:t>
            </a:r>
          </a:p>
          <a:p>
            <a:pPr lvl="2">
              <a:lnSpc>
                <a:spcPct val="90000"/>
              </a:lnSpc>
            </a:pPr>
            <a:r>
              <a:rPr lang="en-US" altLang="zh-TW" sz="1800"/>
              <a:t>its address</a:t>
            </a:r>
          </a:p>
          <a:p>
            <a:pPr lvl="2">
              <a:lnSpc>
                <a:spcPct val="90000"/>
              </a:lnSpc>
            </a:pPr>
            <a:r>
              <a:rPr lang="en-US" altLang="zh-TW" sz="1800"/>
              <a:t>in which control section the symbol is defined</a:t>
            </a:r>
          </a:p>
          <a:p>
            <a:pPr lvl="1">
              <a:lnSpc>
                <a:spcPct val="90000"/>
              </a:lnSpc>
            </a:pPr>
            <a:r>
              <a:rPr lang="en-US" altLang="zh-TW" sz="2000"/>
              <a:t>Hashed organization</a:t>
            </a:r>
          </a:p>
          <a:p>
            <a:pPr>
              <a:lnSpc>
                <a:spcPct val="90000"/>
              </a:lnSpc>
            </a:pPr>
            <a:r>
              <a:rPr lang="en-US" altLang="zh-TW" sz="2400"/>
              <a:t>Program Load Address (PROGADDR)</a:t>
            </a:r>
          </a:p>
          <a:p>
            <a:pPr lvl="1">
              <a:lnSpc>
                <a:spcPct val="90000"/>
              </a:lnSpc>
            </a:pPr>
            <a:r>
              <a:rPr lang="en-US" altLang="zh-TW" sz="2000"/>
              <a:t>PROGADDR is the beginning address in memory where the linked program is to be loaded (supplied by OS).</a:t>
            </a:r>
          </a:p>
          <a:p>
            <a:pPr>
              <a:lnSpc>
                <a:spcPct val="90000"/>
              </a:lnSpc>
            </a:pPr>
            <a:r>
              <a:rPr lang="en-US" altLang="zh-TW" sz="2400"/>
              <a:t>Control Section Address (CSADDR)</a:t>
            </a:r>
          </a:p>
          <a:p>
            <a:pPr lvl="1">
              <a:lnSpc>
                <a:spcPct val="90000"/>
              </a:lnSpc>
            </a:pPr>
            <a:r>
              <a:rPr lang="en-US" altLang="zh-TW" sz="2000"/>
              <a:t>CSADDR is the starting address assigned to the control section currently being scanned by the loader.</a:t>
            </a:r>
          </a:p>
          <a:p>
            <a:pPr lvl="1">
              <a:lnSpc>
                <a:spcPct val="90000"/>
              </a:lnSpc>
            </a:pPr>
            <a:r>
              <a:rPr lang="en-US" altLang="zh-TW" sz="2000"/>
              <a:t>CSADDR is added to all relative addresses within the control section.</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8947" name="Picture 3" descr="p22"/>
          <p:cNvPicPr>
            <a:picLocks noChangeAspect="1" noChangeArrowheads="1"/>
          </p:cNvPicPr>
          <p:nvPr/>
        </p:nvPicPr>
        <p:blipFill>
          <a:blip r:embed="rId2" cstate="print"/>
          <a:srcRect/>
          <a:stretch>
            <a:fillRect/>
          </a:stretch>
        </p:blipFill>
        <p:spPr bwMode="auto">
          <a:xfrm>
            <a:off x="698500" y="1325563"/>
            <a:ext cx="7915275" cy="5319712"/>
          </a:xfrm>
          <a:prstGeom prst="rect">
            <a:avLst/>
          </a:prstGeom>
          <a:noFill/>
        </p:spPr>
      </p:pic>
      <p:sp>
        <p:nvSpPr>
          <p:cNvPr id="338948" name="Rectangle 4"/>
          <p:cNvSpPr>
            <a:spLocks noGrp="1" noChangeArrowheads="1"/>
          </p:cNvSpPr>
          <p:nvPr>
            <p:ph type="title"/>
          </p:nvPr>
        </p:nvSpPr>
        <p:spPr/>
        <p:txBody>
          <a:bodyPr/>
          <a:lstStyle/>
          <a:p>
            <a:r>
              <a:rPr lang="en-US" altLang="zh-TW"/>
              <a:t>A Load Map</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6898" name="Picture 2" descr="p23"/>
          <p:cNvPicPr>
            <a:picLocks noChangeAspect="1" noChangeArrowheads="1"/>
          </p:cNvPicPr>
          <p:nvPr/>
        </p:nvPicPr>
        <p:blipFill>
          <a:blip r:embed="rId2" cstate="print"/>
          <a:srcRect/>
          <a:stretch>
            <a:fillRect/>
          </a:stretch>
        </p:blipFill>
        <p:spPr bwMode="auto">
          <a:xfrm>
            <a:off x="439738" y="55563"/>
            <a:ext cx="8315325" cy="6786562"/>
          </a:xfrm>
          <a:prstGeom prst="rect">
            <a:avLst/>
          </a:prstGeom>
          <a:noFill/>
        </p:spPr>
      </p:pic>
      <p:sp>
        <p:nvSpPr>
          <p:cNvPr id="336899" name="Rectangle 3"/>
          <p:cNvSpPr>
            <a:spLocks noChangeArrowheads="1"/>
          </p:cNvSpPr>
          <p:nvPr/>
        </p:nvSpPr>
        <p:spPr bwMode="auto">
          <a:xfrm>
            <a:off x="7029450" y="0"/>
            <a:ext cx="2114550" cy="641350"/>
          </a:xfrm>
          <a:prstGeom prst="rect">
            <a:avLst/>
          </a:prstGeom>
          <a:noFill/>
          <a:ln w="9525">
            <a:noFill/>
            <a:miter lim="800000"/>
            <a:headEnd/>
            <a:tailEnd/>
          </a:ln>
          <a:effectLst/>
        </p:spPr>
        <p:txBody>
          <a:bodyPr>
            <a:spAutoFit/>
          </a:bodyPr>
          <a:lstStyle/>
          <a:p>
            <a:r>
              <a:rPr lang="en-US" altLang="zh-TW" sz="3600">
                <a:solidFill>
                  <a:srgbClr val="006600"/>
                </a:solidFill>
              </a:rPr>
              <a:t>Algorithm</a:t>
            </a:r>
          </a:p>
        </p:txBody>
      </p:sp>
      <p:sp>
        <p:nvSpPr>
          <p:cNvPr id="336900" name="Text Box 4"/>
          <p:cNvSpPr txBox="1">
            <a:spLocks noChangeArrowheads="1"/>
          </p:cNvSpPr>
          <p:nvPr/>
        </p:nvSpPr>
        <p:spPr bwMode="auto">
          <a:xfrm>
            <a:off x="1181100" y="128588"/>
            <a:ext cx="5086350" cy="366712"/>
          </a:xfrm>
          <a:prstGeom prst="rect">
            <a:avLst/>
          </a:prstGeom>
          <a:noFill/>
          <a:ln w="9525">
            <a:noFill/>
            <a:miter lim="800000"/>
            <a:headEnd/>
            <a:tailEnd/>
          </a:ln>
          <a:effectLst/>
        </p:spPr>
        <p:txBody>
          <a:bodyPr wrap="none">
            <a:spAutoFit/>
          </a:bodyPr>
          <a:lstStyle/>
          <a:p>
            <a:r>
              <a:rPr lang="en-US" altLang="zh-TW">
                <a:solidFill>
                  <a:srgbClr val="CC3300"/>
                </a:solidFill>
              </a:rPr>
              <a:t>(only Header and Define records are concerned)</a:t>
            </a:r>
          </a:p>
        </p:txBody>
      </p:sp>
      <p:sp>
        <p:nvSpPr>
          <p:cNvPr id="336901" name="Line 5"/>
          <p:cNvSpPr>
            <a:spLocks noChangeShapeType="1"/>
          </p:cNvSpPr>
          <p:nvPr/>
        </p:nvSpPr>
        <p:spPr bwMode="auto">
          <a:xfrm flipV="1">
            <a:off x="1350963" y="1044575"/>
            <a:ext cx="901700" cy="1588"/>
          </a:xfrm>
          <a:prstGeom prst="line">
            <a:avLst/>
          </a:prstGeom>
          <a:noFill/>
          <a:ln w="28575">
            <a:solidFill>
              <a:srgbClr val="CC3300"/>
            </a:solidFill>
            <a:round/>
            <a:headEnd/>
            <a:tailEnd/>
          </a:ln>
          <a:effectLst/>
        </p:spPr>
        <p:txBody>
          <a:bodyPr/>
          <a:lstStyle/>
          <a:p>
            <a:endParaRPr lang="en-US"/>
          </a:p>
        </p:txBody>
      </p:sp>
      <p:sp>
        <p:nvSpPr>
          <p:cNvPr id="336902" name="Line 6"/>
          <p:cNvSpPr>
            <a:spLocks noChangeShapeType="1"/>
          </p:cNvSpPr>
          <p:nvPr/>
        </p:nvSpPr>
        <p:spPr bwMode="auto">
          <a:xfrm flipV="1">
            <a:off x="1338263" y="1260475"/>
            <a:ext cx="676275" cy="1588"/>
          </a:xfrm>
          <a:prstGeom prst="line">
            <a:avLst/>
          </a:prstGeom>
          <a:noFill/>
          <a:ln w="28575">
            <a:solidFill>
              <a:srgbClr val="CC3300"/>
            </a:solidFill>
            <a:round/>
            <a:headEnd/>
            <a:tailEnd/>
          </a:ln>
          <a:effectLst/>
        </p:spPr>
        <p:txBody>
          <a:bodyPr/>
          <a:lstStyle/>
          <a:p>
            <a:endParaRPr lang="en-US"/>
          </a:p>
        </p:txBody>
      </p:sp>
      <p:sp>
        <p:nvSpPr>
          <p:cNvPr id="336903" name="Line 7"/>
          <p:cNvSpPr>
            <a:spLocks noChangeShapeType="1"/>
          </p:cNvSpPr>
          <p:nvPr/>
        </p:nvSpPr>
        <p:spPr bwMode="auto">
          <a:xfrm flipV="1">
            <a:off x="1987550" y="3154363"/>
            <a:ext cx="5897563" cy="12700"/>
          </a:xfrm>
          <a:prstGeom prst="line">
            <a:avLst/>
          </a:prstGeom>
          <a:noFill/>
          <a:ln w="28575">
            <a:solidFill>
              <a:srgbClr val="CC3300"/>
            </a:solidFill>
            <a:round/>
            <a:headEnd/>
            <a:tailEnd/>
          </a:ln>
          <a:effectLst/>
        </p:spPr>
        <p:txBody>
          <a:bodyPr/>
          <a:lstStyle/>
          <a:p>
            <a:endParaRPr lang="en-US"/>
          </a:p>
        </p:txBody>
      </p:sp>
      <p:sp>
        <p:nvSpPr>
          <p:cNvPr id="336904" name="Line 8"/>
          <p:cNvSpPr>
            <a:spLocks noChangeShapeType="1"/>
          </p:cNvSpPr>
          <p:nvPr/>
        </p:nvSpPr>
        <p:spPr bwMode="auto">
          <a:xfrm>
            <a:off x="4041775" y="1882775"/>
            <a:ext cx="1325563" cy="0"/>
          </a:xfrm>
          <a:prstGeom prst="line">
            <a:avLst/>
          </a:prstGeom>
          <a:noFill/>
          <a:ln w="28575">
            <a:solidFill>
              <a:srgbClr val="CC3300"/>
            </a:solidFill>
            <a:round/>
            <a:headEnd/>
            <a:tailEnd/>
          </a:ln>
          <a:effectLst/>
        </p:spPr>
        <p:txBody>
          <a:bodyPr/>
          <a:lstStyle/>
          <a:p>
            <a:endParaRPr lang="en-US"/>
          </a:p>
        </p:txBody>
      </p:sp>
      <p:sp>
        <p:nvSpPr>
          <p:cNvPr id="336905" name="Line 9"/>
          <p:cNvSpPr>
            <a:spLocks noChangeShapeType="1"/>
          </p:cNvSpPr>
          <p:nvPr/>
        </p:nvSpPr>
        <p:spPr bwMode="auto">
          <a:xfrm flipV="1">
            <a:off x="1998663" y="2111375"/>
            <a:ext cx="676275" cy="1588"/>
          </a:xfrm>
          <a:prstGeom prst="line">
            <a:avLst/>
          </a:prstGeom>
          <a:noFill/>
          <a:ln w="28575">
            <a:solidFill>
              <a:srgbClr val="CC3300"/>
            </a:solidFill>
            <a:round/>
            <a:headEnd/>
            <a:tailEnd/>
          </a:ln>
          <a:effectLst/>
        </p:spPr>
        <p:txBody>
          <a:bodyPr/>
          <a:lstStyle/>
          <a:p>
            <a:endParaRPr lang="en-US"/>
          </a:p>
        </p:txBody>
      </p:sp>
      <p:sp>
        <p:nvSpPr>
          <p:cNvPr id="336906" name="Line 10"/>
          <p:cNvSpPr>
            <a:spLocks noChangeShapeType="1"/>
          </p:cNvSpPr>
          <p:nvPr/>
        </p:nvSpPr>
        <p:spPr bwMode="auto">
          <a:xfrm>
            <a:off x="3789363" y="5487988"/>
            <a:ext cx="2479675" cy="0"/>
          </a:xfrm>
          <a:prstGeom prst="line">
            <a:avLst/>
          </a:prstGeom>
          <a:noFill/>
          <a:ln w="28575">
            <a:solidFill>
              <a:srgbClr val="CC3300"/>
            </a:solidFill>
            <a:round/>
            <a:headEnd/>
            <a:tailEnd/>
          </a:ln>
          <a:effectLst/>
        </p:spPr>
        <p:txBody>
          <a:bodyPr/>
          <a:lstStyle/>
          <a:p>
            <a:endParaRPr lang="en-US"/>
          </a:p>
        </p:txBody>
      </p:sp>
      <p:sp>
        <p:nvSpPr>
          <p:cNvPr id="336907" name="Line 11"/>
          <p:cNvSpPr>
            <a:spLocks noChangeShapeType="1"/>
          </p:cNvSpPr>
          <p:nvPr/>
        </p:nvSpPr>
        <p:spPr bwMode="auto">
          <a:xfrm flipV="1">
            <a:off x="4187825" y="5699125"/>
            <a:ext cx="2928938" cy="0"/>
          </a:xfrm>
          <a:prstGeom prst="line">
            <a:avLst/>
          </a:prstGeom>
          <a:noFill/>
          <a:ln w="28575">
            <a:solidFill>
              <a:srgbClr val="0000FF"/>
            </a:solidFill>
            <a:round/>
            <a:headEnd/>
            <a:tailEnd/>
          </a:ln>
          <a:effectLst/>
        </p:spPr>
        <p:txBody>
          <a:bodyPr/>
          <a:lstStyle/>
          <a:p>
            <a:endParaRPr lang="en-US"/>
          </a:p>
        </p:txBody>
      </p:sp>
      <p:sp>
        <p:nvSpPr>
          <p:cNvPr id="336908" name="Line 12"/>
          <p:cNvSpPr>
            <a:spLocks noChangeShapeType="1"/>
          </p:cNvSpPr>
          <p:nvPr/>
        </p:nvSpPr>
        <p:spPr bwMode="auto">
          <a:xfrm>
            <a:off x="1616075" y="6335713"/>
            <a:ext cx="2106613" cy="0"/>
          </a:xfrm>
          <a:prstGeom prst="line">
            <a:avLst/>
          </a:prstGeom>
          <a:noFill/>
          <a:ln w="28575">
            <a:solidFill>
              <a:srgbClr val="CC3300"/>
            </a:solidFill>
            <a:round/>
            <a:headEnd/>
            <a:tailEnd/>
          </a:ln>
          <a:effectLst/>
        </p:spPr>
        <p:txBody>
          <a:bodyPr/>
          <a:lstStyle/>
          <a:p>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22" name="Picture 2" descr="p24"/>
          <p:cNvPicPr>
            <a:picLocks noChangeAspect="1" noChangeArrowheads="1"/>
          </p:cNvPicPr>
          <p:nvPr/>
        </p:nvPicPr>
        <p:blipFill>
          <a:blip r:embed="rId2" cstate="print"/>
          <a:srcRect/>
          <a:stretch>
            <a:fillRect/>
          </a:stretch>
        </p:blipFill>
        <p:spPr bwMode="auto">
          <a:xfrm>
            <a:off x="762000" y="0"/>
            <a:ext cx="7620000" cy="6851650"/>
          </a:xfrm>
          <a:prstGeom prst="rect">
            <a:avLst/>
          </a:prstGeom>
          <a:noFill/>
        </p:spPr>
      </p:pic>
      <p:sp>
        <p:nvSpPr>
          <p:cNvPr id="337923" name="Rectangle 3"/>
          <p:cNvSpPr>
            <a:spLocks noChangeArrowheads="1"/>
          </p:cNvSpPr>
          <p:nvPr/>
        </p:nvSpPr>
        <p:spPr bwMode="auto">
          <a:xfrm>
            <a:off x="7029450" y="0"/>
            <a:ext cx="2114550" cy="641350"/>
          </a:xfrm>
          <a:prstGeom prst="rect">
            <a:avLst/>
          </a:prstGeom>
          <a:noFill/>
          <a:ln w="9525">
            <a:noFill/>
            <a:miter lim="800000"/>
            <a:headEnd/>
            <a:tailEnd/>
          </a:ln>
          <a:effectLst/>
        </p:spPr>
        <p:txBody>
          <a:bodyPr>
            <a:spAutoFit/>
          </a:bodyPr>
          <a:lstStyle/>
          <a:p>
            <a:r>
              <a:rPr lang="en-US" altLang="zh-TW" sz="3600">
                <a:solidFill>
                  <a:srgbClr val="006600"/>
                </a:solidFill>
              </a:rPr>
              <a:t>Algorithm</a:t>
            </a:r>
          </a:p>
        </p:txBody>
      </p:sp>
      <p:sp>
        <p:nvSpPr>
          <p:cNvPr id="337924" name="Line 4"/>
          <p:cNvSpPr>
            <a:spLocks noChangeShapeType="1"/>
          </p:cNvSpPr>
          <p:nvPr/>
        </p:nvSpPr>
        <p:spPr bwMode="auto">
          <a:xfrm flipV="1">
            <a:off x="1706563" y="815975"/>
            <a:ext cx="676275" cy="1588"/>
          </a:xfrm>
          <a:prstGeom prst="line">
            <a:avLst/>
          </a:prstGeom>
          <a:noFill/>
          <a:ln w="28575">
            <a:solidFill>
              <a:srgbClr val="CC3300"/>
            </a:solidFill>
            <a:round/>
            <a:headEnd/>
            <a:tailEnd/>
          </a:ln>
          <a:effectLst/>
        </p:spPr>
        <p:txBody>
          <a:bodyPr/>
          <a:lstStyle/>
          <a:p>
            <a:endParaRPr lang="en-US"/>
          </a:p>
        </p:txBody>
      </p:sp>
      <p:sp>
        <p:nvSpPr>
          <p:cNvPr id="337925" name="Line 5"/>
          <p:cNvSpPr>
            <a:spLocks noChangeShapeType="1"/>
          </p:cNvSpPr>
          <p:nvPr/>
        </p:nvSpPr>
        <p:spPr bwMode="auto">
          <a:xfrm flipV="1">
            <a:off x="1795463" y="1019175"/>
            <a:ext cx="730250" cy="1588"/>
          </a:xfrm>
          <a:prstGeom prst="line">
            <a:avLst/>
          </a:prstGeom>
          <a:noFill/>
          <a:ln w="28575">
            <a:solidFill>
              <a:schemeClr val="folHlink"/>
            </a:solidFill>
            <a:round/>
            <a:headEnd/>
            <a:tailEnd/>
          </a:ln>
          <a:effectLst/>
        </p:spPr>
        <p:txBody>
          <a:bodyPr/>
          <a:lstStyle/>
          <a:p>
            <a:endParaRPr lang="en-US"/>
          </a:p>
        </p:txBody>
      </p:sp>
      <p:sp>
        <p:nvSpPr>
          <p:cNvPr id="337926" name="Line 6"/>
          <p:cNvSpPr>
            <a:spLocks noChangeShapeType="1"/>
          </p:cNvSpPr>
          <p:nvPr/>
        </p:nvSpPr>
        <p:spPr bwMode="auto">
          <a:xfrm flipV="1">
            <a:off x="2354263" y="1781175"/>
            <a:ext cx="676275" cy="1588"/>
          </a:xfrm>
          <a:prstGeom prst="line">
            <a:avLst/>
          </a:prstGeom>
          <a:noFill/>
          <a:ln w="28575">
            <a:solidFill>
              <a:srgbClr val="CC3300"/>
            </a:solidFill>
            <a:round/>
            <a:headEnd/>
            <a:tailEnd/>
          </a:ln>
          <a:effectLst/>
        </p:spPr>
        <p:txBody>
          <a:bodyPr/>
          <a:lstStyle/>
          <a:p>
            <a:endParaRPr lang="en-US"/>
          </a:p>
        </p:txBody>
      </p:sp>
      <p:sp>
        <p:nvSpPr>
          <p:cNvPr id="337927" name="Line 7"/>
          <p:cNvSpPr>
            <a:spLocks noChangeShapeType="1"/>
          </p:cNvSpPr>
          <p:nvPr/>
        </p:nvSpPr>
        <p:spPr bwMode="auto">
          <a:xfrm>
            <a:off x="3230563" y="3316288"/>
            <a:ext cx="1512887" cy="0"/>
          </a:xfrm>
          <a:prstGeom prst="line">
            <a:avLst/>
          </a:prstGeom>
          <a:noFill/>
          <a:ln w="28575">
            <a:solidFill>
              <a:srgbClr val="CC3300"/>
            </a:solidFill>
            <a:round/>
            <a:headEnd/>
            <a:tailEnd/>
          </a:ln>
          <a:effectLst/>
        </p:spPr>
        <p:txBody>
          <a:bodyPr/>
          <a:lstStyle/>
          <a:p>
            <a:endParaRPr lang="en-US"/>
          </a:p>
        </p:txBody>
      </p:sp>
      <p:sp>
        <p:nvSpPr>
          <p:cNvPr id="337928" name="Line 8"/>
          <p:cNvSpPr>
            <a:spLocks noChangeShapeType="1"/>
          </p:cNvSpPr>
          <p:nvPr/>
        </p:nvSpPr>
        <p:spPr bwMode="auto">
          <a:xfrm flipV="1">
            <a:off x="3629025" y="3527425"/>
            <a:ext cx="2570163" cy="0"/>
          </a:xfrm>
          <a:prstGeom prst="line">
            <a:avLst/>
          </a:prstGeom>
          <a:noFill/>
          <a:ln w="28575">
            <a:solidFill>
              <a:srgbClr val="0000FF"/>
            </a:solidFill>
            <a:round/>
            <a:headEnd/>
            <a:tailEnd/>
          </a:ln>
          <a:effectLst/>
        </p:spPr>
        <p:txBody>
          <a:bodyPr/>
          <a:lstStyle/>
          <a:p>
            <a:endParaRPr lang="en-US"/>
          </a:p>
        </p:txBody>
      </p:sp>
      <p:sp>
        <p:nvSpPr>
          <p:cNvPr id="337929" name="Line 9"/>
          <p:cNvSpPr>
            <a:spLocks noChangeShapeType="1"/>
          </p:cNvSpPr>
          <p:nvPr/>
        </p:nvSpPr>
        <p:spPr bwMode="auto">
          <a:xfrm flipV="1">
            <a:off x="3921125" y="4860925"/>
            <a:ext cx="2570163" cy="0"/>
          </a:xfrm>
          <a:prstGeom prst="line">
            <a:avLst/>
          </a:prstGeom>
          <a:noFill/>
          <a:ln w="28575">
            <a:solidFill>
              <a:srgbClr val="0000FF"/>
            </a:solidFill>
            <a:round/>
            <a:headEnd/>
            <a:tailEnd/>
          </a:ln>
          <a:effectLst/>
        </p:spPr>
        <p:txBody>
          <a:bodyPr/>
          <a:lstStyle/>
          <a:p>
            <a:endParaRPr lang="en-US"/>
          </a:p>
        </p:txBody>
      </p:sp>
      <p:sp>
        <p:nvSpPr>
          <p:cNvPr id="337930" name="Line 10"/>
          <p:cNvSpPr>
            <a:spLocks noChangeShapeType="1"/>
          </p:cNvSpPr>
          <p:nvPr/>
        </p:nvSpPr>
        <p:spPr bwMode="auto">
          <a:xfrm>
            <a:off x="3598863" y="4649788"/>
            <a:ext cx="2611437" cy="0"/>
          </a:xfrm>
          <a:prstGeom prst="line">
            <a:avLst/>
          </a:prstGeom>
          <a:noFill/>
          <a:ln w="28575">
            <a:solidFill>
              <a:srgbClr val="CC3300"/>
            </a:solidFill>
            <a:round/>
            <a:headEnd/>
            <a:tailEnd/>
          </a:ln>
          <a:effectLst/>
        </p:spPr>
        <p:txBody>
          <a:bodyPr/>
          <a:lstStyle/>
          <a:p>
            <a:endParaRPr lang="en-US"/>
          </a:p>
        </p:txBody>
      </p:sp>
      <p:sp>
        <p:nvSpPr>
          <p:cNvPr id="337931" name="Line 11"/>
          <p:cNvSpPr>
            <a:spLocks noChangeShapeType="1"/>
          </p:cNvSpPr>
          <p:nvPr/>
        </p:nvSpPr>
        <p:spPr bwMode="auto">
          <a:xfrm>
            <a:off x="3243263" y="4281488"/>
            <a:ext cx="3578225" cy="0"/>
          </a:xfrm>
          <a:prstGeom prst="line">
            <a:avLst/>
          </a:prstGeom>
          <a:noFill/>
          <a:ln w="28575">
            <a:solidFill>
              <a:srgbClr val="CC3300"/>
            </a:solidFill>
            <a:round/>
            <a:headEnd/>
            <a:tailEnd/>
          </a:ln>
          <a:effectLst/>
        </p:spPr>
        <p:txBody>
          <a:bodyPr/>
          <a:lstStyle/>
          <a:p>
            <a:endParaRPr lang="en-US"/>
          </a:p>
        </p:txBody>
      </p:sp>
      <p:sp>
        <p:nvSpPr>
          <p:cNvPr id="337932" name="Line 12"/>
          <p:cNvSpPr>
            <a:spLocks noChangeShapeType="1"/>
          </p:cNvSpPr>
          <p:nvPr/>
        </p:nvSpPr>
        <p:spPr bwMode="auto">
          <a:xfrm>
            <a:off x="2328863" y="5995988"/>
            <a:ext cx="4029075" cy="0"/>
          </a:xfrm>
          <a:prstGeom prst="line">
            <a:avLst/>
          </a:prstGeom>
          <a:noFill/>
          <a:ln w="28575">
            <a:solidFill>
              <a:schemeClr val="folHlink"/>
            </a:solidFill>
            <a:round/>
            <a:headEnd/>
            <a:tailEnd/>
          </a:ln>
          <a:effectLst/>
        </p:spPr>
        <p:txBody>
          <a:bodyPr/>
          <a:lstStyle/>
          <a:p>
            <a:endParaRPr lang="en-US"/>
          </a:p>
        </p:txBody>
      </p:sp>
      <p:sp>
        <p:nvSpPr>
          <p:cNvPr id="337934" name="Line 14"/>
          <p:cNvSpPr>
            <a:spLocks noChangeShapeType="1"/>
          </p:cNvSpPr>
          <p:nvPr/>
        </p:nvSpPr>
        <p:spPr bwMode="auto">
          <a:xfrm>
            <a:off x="1401763" y="6567488"/>
            <a:ext cx="3140075" cy="0"/>
          </a:xfrm>
          <a:prstGeom prst="line">
            <a:avLst/>
          </a:prstGeom>
          <a:noFill/>
          <a:ln w="28575">
            <a:solidFill>
              <a:schemeClr val="folHlink"/>
            </a:solidFill>
            <a:round/>
            <a:headEnd/>
            <a:tailEnd/>
          </a:ln>
          <a:effectLst/>
        </p:spPr>
        <p:txBody>
          <a:bodyPr/>
          <a:lstStyle/>
          <a:p>
            <a:endParaRPr lang="en-US"/>
          </a:p>
        </p:txBody>
      </p:sp>
      <p:sp>
        <p:nvSpPr>
          <p:cNvPr id="337935" name="Line 15"/>
          <p:cNvSpPr>
            <a:spLocks noChangeShapeType="1"/>
          </p:cNvSpPr>
          <p:nvPr/>
        </p:nvSpPr>
        <p:spPr bwMode="auto">
          <a:xfrm>
            <a:off x="2016125" y="6181725"/>
            <a:ext cx="1830388" cy="0"/>
          </a:xfrm>
          <a:prstGeom prst="line">
            <a:avLst/>
          </a:prstGeom>
          <a:noFill/>
          <a:ln w="28575">
            <a:solidFill>
              <a:srgbClr val="CC3300"/>
            </a:solidFill>
            <a:round/>
            <a:headEnd/>
            <a:tailEnd/>
          </a:ln>
          <a:effectLst/>
        </p:spPr>
        <p:txBody>
          <a:bodyPr/>
          <a:lstStyle/>
          <a:p>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1" name="Rectangle 3"/>
          <p:cNvSpPr>
            <a:spLocks noGrp="1" noChangeArrowheads="1"/>
          </p:cNvSpPr>
          <p:nvPr>
            <p:ph type="body" idx="1"/>
          </p:nvPr>
        </p:nvSpPr>
        <p:spPr>
          <a:xfrm>
            <a:off x="304800" y="1123950"/>
            <a:ext cx="8458200" cy="5321300"/>
          </a:xfrm>
        </p:spPr>
        <p:txBody>
          <a:bodyPr/>
          <a:lstStyle/>
          <a:p>
            <a:pPr>
              <a:lnSpc>
                <a:spcPct val="90000"/>
              </a:lnSpc>
            </a:pPr>
            <a:r>
              <a:rPr lang="en-US" altLang="zh-TW" sz="2400"/>
              <a:t>We can make the Assembler more efficient by storing search information in the intermediate file and avoiding the search of OPTAB in Pass 2.</a:t>
            </a:r>
          </a:p>
          <a:p>
            <a:pPr>
              <a:lnSpc>
                <a:spcPct val="90000"/>
              </a:lnSpc>
            </a:pPr>
            <a:r>
              <a:rPr lang="en-US" altLang="zh-TW" sz="2400"/>
              <a:t>We can make the linking loader algorithm more efficient by:</a:t>
            </a:r>
          </a:p>
          <a:p>
            <a:pPr lvl="1">
              <a:lnSpc>
                <a:spcPct val="90000"/>
              </a:lnSpc>
            </a:pPr>
            <a:r>
              <a:rPr lang="en-US" altLang="zh-TW" sz="2000"/>
              <a:t>assigning a </a:t>
            </a:r>
            <a:r>
              <a:rPr lang="en-US" altLang="zh-TW" sz="2000">
                <a:solidFill>
                  <a:srgbClr val="CC3300"/>
                </a:solidFill>
              </a:rPr>
              <a:t>reference number</a:t>
            </a:r>
            <a:r>
              <a:rPr lang="en-US" altLang="zh-TW" sz="2000"/>
              <a:t> to each external symbol referred to in a control section</a:t>
            </a:r>
          </a:p>
          <a:p>
            <a:pPr lvl="2">
              <a:lnSpc>
                <a:spcPct val="90000"/>
              </a:lnSpc>
            </a:pPr>
            <a:r>
              <a:rPr lang="en-US" altLang="zh-TW" sz="1800"/>
              <a:t>Control section name: 01</a:t>
            </a:r>
          </a:p>
          <a:p>
            <a:pPr lvl="2">
              <a:lnSpc>
                <a:spcPct val="90000"/>
              </a:lnSpc>
            </a:pPr>
            <a:r>
              <a:rPr lang="en-US" altLang="zh-TW" sz="1800"/>
              <a:t>Other external reference symbols (stored in the Refer records): 02symname, 03symname, …</a:t>
            </a:r>
          </a:p>
          <a:p>
            <a:pPr lvl="1">
              <a:lnSpc>
                <a:spcPct val="90000"/>
              </a:lnSpc>
            </a:pPr>
            <a:r>
              <a:rPr lang="en-US" altLang="zh-TW" sz="2000"/>
              <a:t>using this reference number (instead of the symbol name) in Modification records</a:t>
            </a:r>
          </a:p>
          <a:p>
            <a:pPr lvl="1">
              <a:lnSpc>
                <a:spcPct val="90000"/>
              </a:lnSpc>
            </a:pPr>
            <a:r>
              <a:rPr lang="en-US" altLang="zh-TW" sz="2000"/>
              <a:t>avoiding multiple searches of ESTAB for the same symbol during the loading of a control section.</a:t>
            </a:r>
          </a:p>
          <a:p>
            <a:pPr lvl="2">
              <a:lnSpc>
                <a:spcPct val="90000"/>
              </a:lnSpc>
            </a:pPr>
            <a:r>
              <a:rPr lang="en-US" altLang="zh-TW" sz="1800"/>
              <a:t>Search of ESTAB for each external symbol can be performed </a:t>
            </a:r>
            <a:r>
              <a:rPr lang="en-US" altLang="zh-TW" sz="1800">
                <a:solidFill>
                  <a:srgbClr val="CC3300"/>
                </a:solidFill>
              </a:rPr>
              <a:t>once</a:t>
            </a:r>
            <a:r>
              <a:rPr lang="en-US" altLang="zh-TW" sz="1800"/>
              <a:t> and the result is stored in a </a:t>
            </a:r>
            <a:r>
              <a:rPr lang="en-US" altLang="zh-TW" sz="1800">
                <a:solidFill>
                  <a:srgbClr val="CC3300"/>
                </a:solidFill>
              </a:rPr>
              <a:t>table</a:t>
            </a:r>
            <a:r>
              <a:rPr lang="en-US" altLang="zh-TW" sz="1800"/>
              <a:t> indexed by the reference number.</a:t>
            </a:r>
          </a:p>
          <a:p>
            <a:pPr lvl="2">
              <a:lnSpc>
                <a:spcPct val="90000"/>
              </a:lnSpc>
            </a:pPr>
            <a:r>
              <a:rPr lang="en-US" altLang="zh-TW" sz="1800"/>
              <a:t>The values for code modification can then be obtained by simply </a:t>
            </a:r>
            <a:r>
              <a:rPr lang="en-US" altLang="zh-TW" sz="1800">
                <a:solidFill>
                  <a:srgbClr val="CC3300"/>
                </a:solidFill>
              </a:rPr>
              <a:t>indexing</a:t>
            </a:r>
            <a:r>
              <a:rPr lang="en-US" altLang="zh-TW" sz="1800"/>
              <a:t> into the table.</a:t>
            </a:r>
          </a:p>
        </p:txBody>
      </p:sp>
      <p:sp>
        <p:nvSpPr>
          <p:cNvPr id="339972" name="Rectangle 4"/>
          <p:cNvSpPr>
            <a:spLocks noGrp="1" noChangeArrowheads="1"/>
          </p:cNvSpPr>
          <p:nvPr>
            <p:ph type="title"/>
          </p:nvPr>
        </p:nvSpPr>
        <p:spPr>
          <a:xfrm>
            <a:off x="457200" y="274638"/>
            <a:ext cx="8229600" cy="693737"/>
          </a:xfrm>
        </p:spPr>
        <p:txBody>
          <a:bodyPr/>
          <a:lstStyle/>
          <a:p>
            <a:r>
              <a:rPr lang="en-US" altLang="zh-TW" sz="4000"/>
              <a:t>Enhance the Algorithm</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0995" name="Picture 3" descr="p25"/>
          <p:cNvPicPr>
            <a:picLocks noChangeAspect="1" noChangeArrowheads="1"/>
          </p:cNvPicPr>
          <p:nvPr/>
        </p:nvPicPr>
        <p:blipFill>
          <a:blip r:embed="rId2" cstate="print"/>
          <a:srcRect/>
          <a:stretch>
            <a:fillRect/>
          </a:stretch>
        </p:blipFill>
        <p:spPr bwMode="auto">
          <a:xfrm>
            <a:off x="1155700" y="1257300"/>
            <a:ext cx="6553200" cy="5195888"/>
          </a:xfrm>
          <a:prstGeom prst="rect">
            <a:avLst/>
          </a:prstGeom>
          <a:noFill/>
        </p:spPr>
      </p:pic>
      <p:sp>
        <p:nvSpPr>
          <p:cNvPr id="340997" name="Oval 5"/>
          <p:cNvSpPr>
            <a:spLocks noChangeArrowheads="1"/>
          </p:cNvSpPr>
          <p:nvPr/>
        </p:nvSpPr>
        <p:spPr bwMode="auto">
          <a:xfrm>
            <a:off x="2832100" y="3390900"/>
            <a:ext cx="533400" cy="381000"/>
          </a:xfrm>
          <a:prstGeom prst="ellipse">
            <a:avLst/>
          </a:prstGeom>
          <a:noFill/>
          <a:ln w="25400">
            <a:solidFill>
              <a:srgbClr val="CC3300"/>
            </a:solidFill>
            <a:round/>
            <a:headEnd/>
            <a:tailEnd/>
          </a:ln>
          <a:effectLst/>
        </p:spPr>
        <p:txBody>
          <a:bodyPr wrap="none" anchor="ctr"/>
          <a:lstStyle/>
          <a:p>
            <a:endParaRPr lang="en-US"/>
          </a:p>
        </p:txBody>
      </p:sp>
      <p:sp>
        <p:nvSpPr>
          <p:cNvPr id="340998" name="Oval 6"/>
          <p:cNvSpPr>
            <a:spLocks noChangeArrowheads="1"/>
          </p:cNvSpPr>
          <p:nvPr/>
        </p:nvSpPr>
        <p:spPr bwMode="auto">
          <a:xfrm>
            <a:off x="1612900" y="1790700"/>
            <a:ext cx="533400" cy="381000"/>
          </a:xfrm>
          <a:prstGeom prst="ellipse">
            <a:avLst/>
          </a:prstGeom>
          <a:noFill/>
          <a:ln w="25400">
            <a:solidFill>
              <a:srgbClr val="CC3300"/>
            </a:solidFill>
            <a:round/>
            <a:headEnd/>
            <a:tailEnd/>
          </a:ln>
          <a:effectLst/>
        </p:spPr>
        <p:txBody>
          <a:bodyPr wrap="none" anchor="ctr"/>
          <a:lstStyle/>
          <a:p>
            <a:endParaRPr lang="en-US"/>
          </a:p>
        </p:txBody>
      </p:sp>
      <p:cxnSp>
        <p:nvCxnSpPr>
          <p:cNvPr id="341000" name="AutoShape 8"/>
          <p:cNvCxnSpPr>
            <a:cxnSpLocks noChangeShapeType="1"/>
            <a:stCxn id="340998" idx="4"/>
            <a:endCxn id="340997" idx="0"/>
          </p:cNvCxnSpPr>
          <p:nvPr/>
        </p:nvCxnSpPr>
        <p:spPr bwMode="auto">
          <a:xfrm rot="16200000" flipH="1">
            <a:off x="1892300" y="2171700"/>
            <a:ext cx="1193800" cy="1219200"/>
          </a:xfrm>
          <a:prstGeom prst="curvedConnector3">
            <a:avLst>
              <a:gd name="adj1" fmla="val 50000"/>
            </a:avLst>
          </a:prstGeom>
          <a:noFill/>
          <a:ln w="9525">
            <a:solidFill>
              <a:srgbClr val="CC3300"/>
            </a:solidFill>
            <a:round/>
            <a:headEnd type="triangle" w="med" len="med"/>
            <a:tailEnd type="triangle" w="med" len="med"/>
          </a:ln>
          <a:effectLst/>
        </p:spPr>
      </p:cxnSp>
      <p:sp>
        <p:nvSpPr>
          <p:cNvPr id="341002" name="Rectangle 10"/>
          <p:cNvSpPr>
            <a:spLocks noGrp="1" noChangeArrowheads="1"/>
          </p:cNvSpPr>
          <p:nvPr>
            <p:ph type="title"/>
          </p:nvPr>
        </p:nvSpPr>
        <p:spPr>
          <a:xfrm>
            <a:off x="457200" y="274638"/>
            <a:ext cx="8229600" cy="638175"/>
          </a:xfrm>
        </p:spPr>
        <p:txBody>
          <a:bodyPr/>
          <a:lstStyle/>
          <a:p>
            <a:r>
              <a:rPr lang="en-US" altLang="zh-TW" sz="3600"/>
              <a:t>Examples of Using Reference Numbers</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2018" name="Picture 2" descr="p26"/>
          <p:cNvPicPr>
            <a:picLocks noChangeAspect="1" noChangeArrowheads="1"/>
          </p:cNvPicPr>
          <p:nvPr/>
        </p:nvPicPr>
        <p:blipFill>
          <a:blip r:embed="rId2" cstate="print"/>
          <a:srcRect/>
          <a:stretch>
            <a:fillRect/>
          </a:stretch>
        </p:blipFill>
        <p:spPr bwMode="auto">
          <a:xfrm>
            <a:off x="1663700" y="815975"/>
            <a:ext cx="5838825" cy="5902325"/>
          </a:xfrm>
          <a:prstGeom prst="rect">
            <a:avLst/>
          </a:prstGeom>
          <a:noFill/>
        </p:spPr>
      </p:pic>
      <p:sp>
        <p:nvSpPr>
          <p:cNvPr id="342019" name="Rectangle 3"/>
          <p:cNvSpPr>
            <a:spLocks noChangeArrowheads="1"/>
          </p:cNvSpPr>
          <p:nvPr/>
        </p:nvSpPr>
        <p:spPr bwMode="auto">
          <a:xfrm>
            <a:off x="457200" y="274638"/>
            <a:ext cx="8229600" cy="638175"/>
          </a:xfrm>
          <a:prstGeom prst="rect">
            <a:avLst/>
          </a:prstGeom>
          <a:noFill/>
          <a:ln w="9525">
            <a:noFill/>
            <a:miter lim="800000"/>
            <a:headEnd/>
            <a:tailEnd/>
          </a:ln>
          <a:effectLst/>
        </p:spPr>
        <p:txBody>
          <a:bodyPr anchor="ctr"/>
          <a:lstStyle/>
          <a:p>
            <a:pPr algn="ctr"/>
            <a:r>
              <a:rPr lang="en-US" altLang="zh-TW" sz="3600">
                <a:solidFill>
                  <a:srgbClr val="006600"/>
                </a:solidFill>
              </a:rPr>
              <a:t>Examples of Using Reference Numbers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Rectangle 2"/>
          <p:cNvSpPr>
            <a:spLocks noGrp="1" noChangeArrowheads="1"/>
          </p:cNvSpPr>
          <p:nvPr>
            <p:ph type="title"/>
          </p:nvPr>
        </p:nvSpPr>
        <p:spPr/>
        <p:txBody>
          <a:bodyPr/>
          <a:lstStyle/>
          <a:p>
            <a:r>
              <a:rPr lang="en-US" altLang="zh-TW"/>
              <a:t>Example of a SIC/XE Program</a:t>
            </a:r>
          </a:p>
        </p:txBody>
      </p:sp>
      <p:pic>
        <p:nvPicPr>
          <p:cNvPr id="287747" name="Picture 3" descr="p06"/>
          <p:cNvPicPr>
            <a:picLocks noChangeAspect="1" noChangeArrowheads="1"/>
          </p:cNvPicPr>
          <p:nvPr/>
        </p:nvPicPr>
        <p:blipFill>
          <a:blip r:embed="rId2" cstate="print"/>
          <a:srcRect/>
          <a:stretch>
            <a:fillRect/>
          </a:stretch>
        </p:blipFill>
        <p:spPr bwMode="auto">
          <a:xfrm>
            <a:off x="1143000" y="1752600"/>
            <a:ext cx="7010400" cy="4403725"/>
          </a:xfrm>
          <a:prstGeom prst="rect">
            <a:avLst/>
          </a:prstGeom>
          <a:noFill/>
        </p:spPr>
      </p:pic>
      <p:sp>
        <p:nvSpPr>
          <p:cNvPr id="287755" name="Text Box 11"/>
          <p:cNvSpPr txBox="1">
            <a:spLocks noChangeArrowheads="1"/>
          </p:cNvSpPr>
          <p:nvPr/>
        </p:nvSpPr>
        <p:spPr bwMode="auto">
          <a:xfrm>
            <a:off x="5861050" y="5581650"/>
            <a:ext cx="2798763" cy="822325"/>
          </a:xfrm>
          <a:prstGeom prst="rect">
            <a:avLst/>
          </a:prstGeom>
          <a:noFill/>
          <a:ln w="9525">
            <a:noFill/>
            <a:miter lim="800000"/>
            <a:headEnd/>
            <a:tailEnd/>
          </a:ln>
          <a:effectLst/>
        </p:spPr>
        <p:txBody>
          <a:bodyPr wrap="none">
            <a:spAutoFit/>
          </a:bodyPr>
          <a:lstStyle/>
          <a:p>
            <a:r>
              <a:rPr lang="en-US" altLang="zh-TW" sz="2400">
                <a:solidFill>
                  <a:srgbClr val="CC3300"/>
                </a:solidFill>
                <a:latin typeface="Times New Roman" charset="0"/>
              </a:rPr>
              <a:t>Only three addresses </a:t>
            </a:r>
          </a:p>
          <a:p>
            <a:r>
              <a:rPr lang="en-US" altLang="zh-TW" sz="2400">
                <a:solidFill>
                  <a:srgbClr val="CC3300"/>
                </a:solidFill>
                <a:latin typeface="Times New Roman" charset="0"/>
              </a:rPr>
              <a:t>need to be relocated.</a:t>
            </a:r>
          </a:p>
        </p:txBody>
      </p:sp>
      <p:sp>
        <p:nvSpPr>
          <p:cNvPr id="287759" name="Line 15"/>
          <p:cNvSpPr>
            <a:spLocks noChangeShapeType="1"/>
          </p:cNvSpPr>
          <p:nvPr/>
        </p:nvSpPr>
        <p:spPr bwMode="auto">
          <a:xfrm flipV="1">
            <a:off x="3949700" y="2876550"/>
            <a:ext cx="3709988" cy="11113"/>
          </a:xfrm>
          <a:prstGeom prst="line">
            <a:avLst/>
          </a:prstGeom>
          <a:noFill/>
          <a:ln w="28575">
            <a:solidFill>
              <a:srgbClr val="CC3300"/>
            </a:solidFill>
            <a:round/>
            <a:headEnd/>
            <a:tailEnd/>
          </a:ln>
          <a:effectLst/>
        </p:spPr>
        <p:txBody>
          <a:bodyPr/>
          <a:lstStyle/>
          <a:p>
            <a:endParaRPr lang="en-US"/>
          </a:p>
        </p:txBody>
      </p:sp>
      <p:sp>
        <p:nvSpPr>
          <p:cNvPr id="287760" name="Line 16"/>
          <p:cNvSpPr>
            <a:spLocks noChangeShapeType="1"/>
          </p:cNvSpPr>
          <p:nvPr/>
        </p:nvSpPr>
        <p:spPr bwMode="auto">
          <a:xfrm>
            <a:off x="3975100" y="3725863"/>
            <a:ext cx="3749675" cy="1587"/>
          </a:xfrm>
          <a:prstGeom prst="line">
            <a:avLst/>
          </a:prstGeom>
          <a:noFill/>
          <a:ln w="28575">
            <a:solidFill>
              <a:srgbClr val="CC3300"/>
            </a:solidFill>
            <a:round/>
            <a:headEnd/>
            <a:tailEnd/>
          </a:ln>
          <a:effectLst/>
        </p:spPr>
        <p:txBody>
          <a:bodyPr/>
          <a:lstStyle/>
          <a:p>
            <a:endParaRPr lang="en-US"/>
          </a:p>
        </p:txBody>
      </p:sp>
      <p:sp>
        <p:nvSpPr>
          <p:cNvPr id="287761" name="Line 17"/>
          <p:cNvSpPr>
            <a:spLocks noChangeShapeType="1"/>
          </p:cNvSpPr>
          <p:nvPr/>
        </p:nvSpPr>
        <p:spPr bwMode="auto">
          <a:xfrm>
            <a:off x="3975100" y="4970463"/>
            <a:ext cx="3751263" cy="14287"/>
          </a:xfrm>
          <a:prstGeom prst="line">
            <a:avLst/>
          </a:prstGeom>
          <a:noFill/>
          <a:ln w="28575">
            <a:solidFill>
              <a:srgbClr val="CC3300"/>
            </a:solidFill>
            <a:round/>
            <a:headEnd/>
            <a:tailEnd/>
          </a:ln>
          <a:effectLst/>
        </p:spPr>
        <p:txBody>
          <a:bodyPr/>
          <a:lstStyle/>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3042" name="Picture 2" descr="p27"/>
          <p:cNvPicPr>
            <a:picLocks noChangeAspect="1" noChangeArrowheads="1"/>
          </p:cNvPicPr>
          <p:nvPr/>
        </p:nvPicPr>
        <p:blipFill>
          <a:blip r:embed="rId2" cstate="print"/>
          <a:srcRect/>
          <a:stretch>
            <a:fillRect/>
          </a:stretch>
        </p:blipFill>
        <p:spPr bwMode="auto">
          <a:xfrm>
            <a:off x="1706563" y="985838"/>
            <a:ext cx="5818187" cy="5700712"/>
          </a:xfrm>
          <a:prstGeom prst="rect">
            <a:avLst/>
          </a:prstGeom>
          <a:noFill/>
        </p:spPr>
      </p:pic>
      <p:sp>
        <p:nvSpPr>
          <p:cNvPr id="343043" name="Rectangle 3"/>
          <p:cNvSpPr>
            <a:spLocks noChangeArrowheads="1"/>
          </p:cNvSpPr>
          <p:nvPr/>
        </p:nvSpPr>
        <p:spPr bwMode="auto">
          <a:xfrm>
            <a:off x="457200" y="274638"/>
            <a:ext cx="8229600" cy="638175"/>
          </a:xfrm>
          <a:prstGeom prst="rect">
            <a:avLst/>
          </a:prstGeom>
          <a:noFill/>
          <a:ln w="9525">
            <a:noFill/>
            <a:miter lim="800000"/>
            <a:headEnd/>
            <a:tailEnd/>
          </a:ln>
          <a:effectLst/>
        </p:spPr>
        <p:txBody>
          <a:bodyPr anchor="ctr"/>
          <a:lstStyle/>
          <a:p>
            <a:pPr algn="ctr"/>
            <a:r>
              <a:rPr lang="en-US" altLang="zh-TW" sz="3600">
                <a:solidFill>
                  <a:srgbClr val="006600"/>
                </a:solidFill>
              </a:rPr>
              <a:t>Examples of Using Reference Numbers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8770" name="Picture 2" descr="p07"/>
          <p:cNvPicPr>
            <a:picLocks noChangeAspect="1" noChangeArrowheads="1"/>
          </p:cNvPicPr>
          <p:nvPr/>
        </p:nvPicPr>
        <p:blipFill>
          <a:blip r:embed="rId2" cstate="print"/>
          <a:srcRect/>
          <a:stretch>
            <a:fillRect/>
          </a:stretch>
        </p:blipFill>
        <p:spPr bwMode="auto">
          <a:xfrm>
            <a:off x="276225" y="1295400"/>
            <a:ext cx="8686800" cy="4148138"/>
          </a:xfrm>
          <a:prstGeom prst="rect">
            <a:avLst/>
          </a:prstGeom>
          <a:noFill/>
        </p:spPr>
      </p:pic>
      <p:sp>
        <p:nvSpPr>
          <p:cNvPr id="288774" name="Rectangle 6"/>
          <p:cNvSpPr>
            <a:spLocks noGrp="1" noChangeArrowheads="1"/>
          </p:cNvSpPr>
          <p:nvPr>
            <p:ph type="title"/>
          </p:nvPr>
        </p:nvSpPr>
        <p:spPr/>
        <p:txBody>
          <a:bodyPr/>
          <a:lstStyle/>
          <a:p>
            <a:r>
              <a:rPr lang="en-US" altLang="zh-TW"/>
              <a:t>Example of a SIC/XE Program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9794" name="Picture 2" descr="p08"/>
          <p:cNvPicPr>
            <a:picLocks noChangeAspect="1" noChangeArrowheads="1"/>
          </p:cNvPicPr>
          <p:nvPr/>
        </p:nvPicPr>
        <p:blipFill>
          <a:blip r:embed="rId2" cstate="print"/>
          <a:srcRect/>
          <a:stretch>
            <a:fillRect/>
          </a:stretch>
        </p:blipFill>
        <p:spPr bwMode="auto">
          <a:xfrm>
            <a:off x="228600" y="1533525"/>
            <a:ext cx="8686800" cy="3359150"/>
          </a:xfrm>
          <a:prstGeom prst="rect">
            <a:avLst/>
          </a:prstGeom>
          <a:noFill/>
        </p:spPr>
      </p:pic>
      <p:sp>
        <p:nvSpPr>
          <p:cNvPr id="289798" name="Rectangle 6"/>
          <p:cNvSpPr>
            <a:spLocks noChangeArrowheads="1"/>
          </p:cNvSpPr>
          <p:nvPr/>
        </p:nvSpPr>
        <p:spPr bwMode="auto">
          <a:xfrm>
            <a:off x="457200" y="274638"/>
            <a:ext cx="8229600" cy="1143000"/>
          </a:xfrm>
          <a:prstGeom prst="rect">
            <a:avLst/>
          </a:prstGeom>
          <a:noFill/>
          <a:ln w="9525">
            <a:noFill/>
            <a:miter lim="800000"/>
            <a:headEnd/>
            <a:tailEnd/>
          </a:ln>
          <a:effectLst/>
        </p:spPr>
        <p:txBody>
          <a:bodyPr anchor="ctr"/>
          <a:lstStyle/>
          <a:p>
            <a:pPr algn="ctr"/>
            <a:r>
              <a:rPr lang="en-US" altLang="zh-TW" sz="4400">
                <a:solidFill>
                  <a:srgbClr val="006600"/>
                </a:solidFill>
              </a:rPr>
              <a:t>Example of a SIC/XE Program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2"/>
          <p:cNvSpPr>
            <a:spLocks noGrp="1" noChangeArrowheads="1"/>
          </p:cNvSpPr>
          <p:nvPr>
            <p:ph type="title"/>
          </p:nvPr>
        </p:nvSpPr>
        <p:spPr/>
        <p:txBody>
          <a:bodyPr/>
          <a:lstStyle/>
          <a:p>
            <a:r>
              <a:rPr lang="en-US" altLang="zh-TW" sz="3200"/>
              <a:t>Object Program with Modification Records</a:t>
            </a:r>
          </a:p>
        </p:txBody>
      </p:sp>
      <p:pic>
        <p:nvPicPr>
          <p:cNvPr id="290819" name="Picture 3" descr="p09"/>
          <p:cNvPicPr>
            <a:picLocks noChangeAspect="1" noChangeArrowheads="1"/>
          </p:cNvPicPr>
          <p:nvPr/>
        </p:nvPicPr>
        <p:blipFill>
          <a:blip r:embed="rId2" cstate="print"/>
          <a:srcRect/>
          <a:stretch>
            <a:fillRect/>
          </a:stretch>
        </p:blipFill>
        <p:spPr bwMode="auto">
          <a:xfrm>
            <a:off x="114300" y="2133600"/>
            <a:ext cx="8915400" cy="3186113"/>
          </a:xfrm>
          <a:prstGeom prst="rect">
            <a:avLst/>
          </a:prstGeom>
          <a:noFill/>
        </p:spPr>
      </p:pic>
      <p:sp>
        <p:nvSpPr>
          <p:cNvPr id="290822" name="AutoShape 6"/>
          <p:cNvSpPr>
            <a:spLocks/>
          </p:cNvSpPr>
          <p:nvPr/>
        </p:nvSpPr>
        <p:spPr bwMode="auto">
          <a:xfrm>
            <a:off x="2235200" y="4094163"/>
            <a:ext cx="88900" cy="768350"/>
          </a:xfrm>
          <a:prstGeom prst="rightBrace">
            <a:avLst>
              <a:gd name="adj1" fmla="val 72024"/>
              <a:gd name="adj2" fmla="val 50000"/>
            </a:avLst>
          </a:prstGeom>
          <a:noFill/>
          <a:ln w="28575">
            <a:solidFill>
              <a:srgbClr val="CC3300"/>
            </a:solidFill>
            <a:round/>
            <a:headEnd/>
            <a:tailEnd/>
          </a:ln>
          <a:effectLst/>
        </p:spPr>
        <p:txBody>
          <a:bodyPr wrap="none" anchor="ctr"/>
          <a:lstStyle/>
          <a:p>
            <a:r>
              <a:rPr lang="en-US" altLang="zh-TW">
                <a:solidFill>
                  <a:srgbClr val="CC3300"/>
                </a:solidFill>
              </a:rPr>
              <a:t>  There is one modification record</a:t>
            </a:r>
          </a:p>
          <a:p>
            <a:r>
              <a:rPr lang="en-US" altLang="zh-TW">
                <a:solidFill>
                  <a:srgbClr val="CC3300"/>
                </a:solidFill>
              </a:rPr>
              <a:t>  for each address need to be relocated.</a:t>
            </a:r>
          </a:p>
        </p:txBody>
      </p:sp>
      <p:sp>
        <p:nvSpPr>
          <p:cNvPr id="290823" name="Oval 7"/>
          <p:cNvSpPr>
            <a:spLocks noChangeArrowheads="1"/>
          </p:cNvSpPr>
          <p:nvPr/>
        </p:nvSpPr>
        <p:spPr bwMode="auto">
          <a:xfrm>
            <a:off x="1447800" y="3963988"/>
            <a:ext cx="784225" cy="1058862"/>
          </a:xfrm>
          <a:prstGeom prst="ellipse">
            <a:avLst/>
          </a:prstGeom>
          <a:noFill/>
          <a:ln w="9525">
            <a:solidFill>
              <a:srgbClr val="0000FF"/>
            </a:solidFill>
            <a:round/>
            <a:headEnd/>
            <a:tailEnd/>
          </a:ln>
          <a:effectLst/>
        </p:spPr>
        <p:txBody>
          <a:bodyPr wrap="none" anchor="ct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2"/>
          <p:cNvSpPr>
            <a:spLocks noGrp="1" noChangeArrowheads="1"/>
          </p:cNvSpPr>
          <p:nvPr>
            <p:ph type="title"/>
          </p:nvPr>
        </p:nvSpPr>
        <p:spPr>
          <a:xfrm>
            <a:off x="228600" y="381000"/>
            <a:ext cx="8839200" cy="1143000"/>
          </a:xfrm>
        </p:spPr>
        <p:txBody>
          <a:bodyPr/>
          <a:lstStyle/>
          <a:p>
            <a:r>
              <a:rPr lang="en-US" altLang="zh-TW"/>
              <a:t>Relocatable Program for SIC</a:t>
            </a:r>
          </a:p>
        </p:txBody>
      </p:sp>
      <p:pic>
        <p:nvPicPr>
          <p:cNvPr id="291843" name="Picture 3" descr="p10"/>
          <p:cNvPicPr>
            <a:picLocks noChangeAspect="1" noChangeArrowheads="1"/>
          </p:cNvPicPr>
          <p:nvPr/>
        </p:nvPicPr>
        <p:blipFill>
          <a:blip r:embed="rId2" cstate="print"/>
          <a:srcRect/>
          <a:stretch>
            <a:fillRect/>
          </a:stretch>
        </p:blipFill>
        <p:spPr bwMode="auto">
          <a:xfrm>
            <a:off x="914400" y="1371600"/>
            <a:ext cx="7391400" cy="5284788"/>
          </a:xfrm>
          <a:prstGeom prst="rect">
            <a:avLst/>
          </a:prstGeom>
          <a:noFill/>
        </p:spPr>
      </p:pic>
      <p:sp>
        <p:nvSpPr>
          <p:cNvPr id="291845" name="Text Box 5"/>
          <p:cNvSpPr txBox="1">
            <a:spLocks noChangeArrowheads="1"/>
          </p:cNvSpPr>
          <p:nvPr/>
        </p:nvSpPr>
        <p:spPr bwMode="auto">
          <a:xfrm>
            <a:off x="5934075" y="5959475"/>
            <a:ext cx="3076575" cy="457200"/>
          </a:xfrm>
          <a:prstGeom prst="rect">
            <a:avLst/>
          </a:prstGeom>
          <a:noFill/>
          <a:ln w="9525">
            <a:noFill/>
            <a:miter lim="800000"/>
            <a:headEnd/>
            <a:tailEnd/>
          </a:ln>
          <a:effectLst/>
        </p:spPr>
        <p:txBody>
          <a:bodyPr wrap="none">
            <a:spAutoFit/>
          </a:bodyPr>
          <a:lstStyle/>
          <a:p>
            <a:r>
              <a:rPr lang="en-US" altLang="zh-TW" sz="2400">
                <a:solidFill>
                  <a:srgbClr val="CC3300"/>
                </a:solidFill>
                <a:latin typeface="Times New Roman" charset="0"/>
              </a:rPr>
              <a:t>Direct addressing mode</a:t>
            </a:r>
          </a:p>
        </p:txBody>
      </p:sp>
      <p:sp>
        <p:nvSpPr>
          <p:cNvPr id="291851" name="Text Box 11"/>
          <p:cNvSpPr txBox="1">
            <a:spLocks noChangeArrowheads="1"/>
          </p:cNvSpPr>
          <p:nvPr/>
        </p:nvSpPr>
        <p:spPr bwMode="auto">
          <a:xfrm>
            <a:off x="6227763" y="1439863"/>
            <a:ext cx="2559050" cy="366712"/>
          </a:xfrm>
          <a:prstGeom prst="rect">
            <a:avLst/>
          </a:prstGeom>
          <a:noFill/>
          <a:ln w="9525">
            <a:noFill/>
            <a:miter lim="800000"/>
            <a:headEnd/>
            <a:tailEnd/>
          </a:ln>
          <a:effectLst/>
        </p:spPr>
        <p:txBody>
          <a:bodyPr wrap="none">
            <a:spAutoFit/>
          </a:bodyPr>
          <a:lstStyle/>
          <a:p>
            <a:r>
              <a:rPr lang="en-US" altLang="zh-TW">
                <a:solidFill>
                  <a:srgbClr val="0000FF"/>
                </a:solidFill>
              </a:rPr>
              <a:t>Fixed instruction format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2866" name="Picture 2" descr="p11"/>
          <p:cNvPicPr>
            <a:picLocks noChangeAspect="1" noChangeArrowheads="1"/>
          </p:cNvPicPr>
          <p:nvPr/>
        </p:nvPicPr>
        <p:blipFill>
          <a:blip r:embed="rId2" cstate="print"/>
          <a:srcRect/>
          <a:stretch>
            <a:fillRect/>
          </a:stretch>
        </p:blipFill>
        <p:spPr bwMode="auto">
          <a:xfrm>
            <a:off x="381000" y="1466850"/>
            <a:ext cx="8534400" cy="4560888"/>
          </a:xfrm>
          <a:prstGeom prst="rect">
            <a:avLst/>
          </a:prstGeom>
          <a:noFill/>
        </p:spPr>
      </p:pic>
      <p:sp>
        <p:nvSpPr>
          <p:cNvPr id="292869" name="Text Box 5"/>
          <p:cNvSpPr txBox="1">
            <a:spLocks noChangeArrowheads="1"/>
          </p:cNvSpPr>
          <p:nvPr/>
        </p:nvSpPr>
        <p:spPr bwMode="auto">
          <a:xfrm>
            <a:off x="5934075" y="5959475"/>
            <a:ext cx="3076575" cy="457200"/>
          </a:xfrm>
          <a:prstGeom prst="rect">
            <a:avLst/>
          </a:prstGeom>
          <a:noFill/>
          <a:ln w="9525">
            <a:noFill/>
            <a:miter lim="800000"/>
            <a:headEnd/>
            <a:tailEnd/>
          </a:ln>
          <a:effectLst/>
        </p:spPr>
        <p:txBody>
          <a:bodyPr wrap="none">
            <a:spAutoFit/>
          </a:bodyPr>
          <a:lstStyle/>
          <a:p>
            <a:r>
              <a:rPr lang="en-US" altLang="zh-TW" sz="2400">
                <a:solidFill>
                  <a:srgbClr val="CC3300"/>
                </a:solidFill>
                <a:latin typeface="Times New Roman" charset="0"/>
              </a:rPr>
              <a:t>Direct addressing mode</a:t>
            </a:r>
          </a:p>
        </p:txBody>
      </p:sp>
      <p:sp>
        <p:nvSpPr>
          <p:cNvPr id="292870" name="Rectangle 6"/>
          <p:cNvSpPr>
            <a:spLocks noChangeArrowheads="1"/>
          </p:cNvSpPr>
          <p:nvPr/>
        </p:nvSpPr>
        <p:spPr bwMode="auto">
          <a:xfrm>
            <a:off x="228600" y="381000"/>
            <a:ext cx="8839200" cy="1143000"/>
          </a:xfrm>
          <a:prstGeom prst="rect">
            <a:avLst/>
          </a:prstGeom>
          <a:noFill/>
          <a:ln w="9525">
            <a:noFill/>
            <a:miter lim="800000"/>
            <a:headEnd/>
            <a:tailEnd/>
          </a:ln>
          <a:effectLst/>
        </p:spPr>
        <p:txBody>
          <a:bodyPr anchor="ctr"/>
          <a:lstStyle/>
          <a:p>
            <a:pPr algn="ctr"/>
            <a:r>
              <a:rPr lang="en-US" altLang="zh-TW" sz="4400">
                <a:solidFill>
                  <a:srgbClr val="006600"/>
                </a:solidFill>
              </a:rPr>
              <a:t>Relocatable Program for SIC</a:t>
            </a:r>
          </a:p>
        </p:txBody>
      </p:sp>
      <p:sp>
        <p:nvSpPr>
          <p:cNvPr id="292871" name="Text Box 7"/>
          <p:cNvSpPr txBox="1">
            <a:spLocks noChangeArrowheads="1"/>
          </p:cNvSpPr>
          <p:nvPr/>
        </p:nvSpPr>
        <p:spPr bwMode="auto">
          <a:xfrm>
            <a:off x="6356350" y="1782763"/>
            <a:ext cx="2559050" cy="366712"/>
          </a:xfrm>
          <a:prstGeom prst="rect">
            <a:avLst/>
          </a:prstGeom>
          <a:noFill/>
          <a:ln w="9525">
            <a:noFill/>
            <a:miter lim="800000"/>
            <a:headEnd/>
            <a:tailEnd/>
          </a:ln>
          <a:effectLst/>
        </p:spPr>
        <p:txBody>
          <a:bodyPr wrap="none">
            <a:spAutoFit/>
          </a:bodyPr>
          <a:lstStyle/>
          <a:p>
            <a:r>
              <a:rPr lang="en-US" altLang="zh-TW">
                <a:solidFill>
                  <a:srgbClr val="0000FF"/>
                </a:solidFill>
              </a:rPr>
              <a:t>Fixed instruction format</a:t>
            </a:r>
          </a:p>
        </p:txBody>
      </p:sp>
    </p:spTree>
  </p:cSld>
  <p:clrMapOvr>
    <a:masterClrMapping/>
  </p:clrMapOvr>
</p:sld>
</file>

<file path=ppt/theme/theme1.xml><?xml version="1.0" encoding="utf-8"?>
<a:theme xmlns:a="http://schemas.openxmlformats.org/drawingml/2006/main" name="預設簡報設計">
  <a:themeElements>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預設簡報設計">
      <a:majorFont>
        <a:latin typeface="Arial"/>
        <a:ea typeface="新細明體"/>
        <a:cs typeface=""/>
      </a:majorFont>
      <a:minorFont>
        <a:latin typeface="Arial"/>
        <a:ea typeface="新細明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0" i="0" u="none" strike="noStrike" cap="none" normalizeH="0" baseline="0" smtClean="0">
            <a:ln>
              <a:noFill/>
            </a:ln>
            <a:solidFill>
              <a:schemeClr val="tx1"/>
            </a:solidFill>
            <a:effectLst/>
            <a:latin typeface="Arial" charset="0"/>
            <a:ea typeface="新細明體" pitchFamily="18"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0" i="0" u="none" strike="noStrike" cap="none" normalizeH="0" baseline="0" smtClean="0">
            <a:ln>
              <a:noFill/>
            </a:ln>
            <a:solidFill>
              <a:schemeClr val="tx1"/>
            </a:solidFill>
            <a:effectLst/>
            <a:latin typeface="Arial" charset="0"/>
            <a:ea typeface="新細明體" pitchFamily="18" charset="-120"/>
          </a:defRPr>
        </a:defPPr>
      </a:lstStyle>
    </a:lnDef>
  </a:objectDefaults>
  <a:extraClrSchemeLst>
    <a:extraClrScheme>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預設簡報設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預設簡報設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預設簡報設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預設簡報設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預設簡報設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預設簡報設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預設簡報設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預設簡報設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預設簡報設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預設簡報設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預設簡報設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7058</TotalTime>
  <Words>1668</Words>
  <Application>Microsoft Office PowerPoint</Application>
  <PresentationFormat>On-screen Show (4:3)</PresentationFormat>
  <Paragraphs>222</Paragraphs>
  <Slides>40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新細明體</vt:lpstr>
      <vt:lpstr>Times New Roman</vt:lpstr>
      <vt:lpstr>預設簡報設計</vt:lpstr>
      <vt:lpstr>Linking Loader   for SIC/XE Machine</vt:lpstr>
      <vt:lpstr>Beyond an Absolute Loader</vt:lpstr>
      <vt:lpstr>Relocation</vt:lpstr>
      <vt:lpstr>Example of a SIC/XE Program</vt:lpstr>
      <vt:lpstr>Example of a SIC/XE Program</vt:lpstr>
      <vt:lpstr>Slide 6</vt:lpstr>
      <vt:lpstr>Object Program with Modification Records</vt:lpstr>
      <vt:lpstr>Relocatable Program for SIC</vt:lpstr>
      <vt:lpstr>Slide 9</vt:lpstr>
      <vt:lpstr>Slide 10</vt:lpstr>
      <vt:lpstr>Relocation Bits</vt:lpstr>
      <vt:lpstr>Object Program with Relocation Bit Mask</vt:lpstr>
      <vt:lpstr>Program Linking</vt:lpstr>
      <vt:lpstr>Sample Program for Linking and Relocation</vt:lpstr>
      <vt:lpstr>Slide 15</vt:lpstr>
      <vt:lpstr>Slide 16</vt:lpstr>
      <vt:lpstr>Slide 17</vt:lpstr>
      <vt:lpstr>Object Code of Control Section A</vt:lpstr>
      <vt:lpstr>Slide 19</vt:lpstr>
      <vt:lpstr>Slide 20</vt:lpstr>
      <vt:lpstr>Slide 21</vt:lpstr>
      <vt:lpstr>Slide 22</vt:lpstr>
      <vt:lpstr>REF1 (LISTA)</vt:lpstr>
      <vt:lpstr>Slide 24</vt:lpstr>
      <vt:lpstr>Slide 25</vt:lpstr>
      <vt:lpstr>Slide 26</vt:lpstr>
      <vt:lpstr>Program in Memory after Linking and Loading</vt:lpstr>
      <vt:lpstr>Calculation of REF4 (ENDA-LISTA+LISTC)</vt:lpstr>
      <vt:lpstr>Calculation of REF4 (ENDA-LISTA+LISTC)</vt:lpstr>
      <vt:lpstr>References in Instruction Operands</vt:lpstr>
      <vt:lpstr>Implementation of An Assembler</vt:lpstr>
      <vt:lpstr>Implementation of a Linking Loader</vt:lpstr>
      <vt:lpstr>Data Structures</vt:lpstr>
      <vt:lpstr>A Load Map</vt:lpstr>
      <vt:lpstr>Slide 35</vt:lpstr>
      <vt:lpstr>Slide 36</vt:lpstr>
      <vt:lpstr>Enhance the Algorithm</vt:lpstr>
      <vt:lpstr>Examples of Using Reference Numbers</vt:lpstr>
      <vt:lpstr>Slide 39</vt:lpstr>
      <vt:lpstr>Slide 40</vt:lpstr>
    </vt:vector>
  </TitlesOfParts>
  <Company>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Background</dc:title>
  <dc:creator>a</dc:creator>
  <cp:lastModifiedBy>admin</cp:lastModifiedBy>
  <cp:revision>324</cp:revision>
  <dcterms:created xsi:type="dcterms:W3CDTF">2003-02-20T07:40:19Z</dcterms:created>
  <dcterms:modified xsi:type="dcterms:W3CDTF">2019-03-25T04:16:23Z</dcterms:modified>
</cp:coreProperties>
</file>

<file path=docProps/thumbnail.jpeg>
</file>